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sldIdLst>
    <p:sldId id="256" r:id="rId2"/>
    <p:sldId id="261" r:id="rId3"/>
    <p:sldId id="295" r:id="rId4"/>
    <p:sldId id="298" r:id="rId5"/>
    <p:sldId id="300" r:id="rId6"/>
    <p:sldId id="301" r:id="rId7"/>
    <p:sldId id="302" r:id="rId8"/>
    <p:sldId id="297" r:id="rId9"/>
    <p:sldId id="278" r:id="rId10"/>
    <p:sldId id="279" r:id="rId11"/>
    <p:sldId id="283" r:id="rId12"/>
    <p:sldId id="284" r:id="rId13"/>
    <p:sldId id="290" r:id="rId14"/>
    <p:sldId id="289" r:id="rId15"/>
    <p:sldId id="263" r:id="rId16"/>
    <p:sldId id="305" r:id="rId17"/>
    <p:sldId id="288" r:id="rId18"/>
    <p:sldId id="307" r:id="rId19"/>
    <p:sldId id="294" r:id="rId20"/>
    <p:sldId id="313" r:id="rId21"/>
    <p:sldId id="306" r:id="rId22"/>
    <p:sldId id="308" r:id="rId23"/>
    <p:sldId id="309" r:id="rId24"/>
    <p:sldId id="276" r:id="rId25"/>
    <p:sldId id="275" r:id="rId26"/>
    <p:sldId id="310" r:id="rId27"/>
    <p:sldId id="311" r:id="rId28"/>
    <p:sldId id="312" r:id="rId29"/>
    <p:sldId id="268" r:id="rId3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8D41DD00-2DD9-4036-8126-D4F61A26C85F}">
          <p14:sldIdLst>
            <p14:sldId id="256"/>
          </p14:sldIdLst>
        </p14:section>
        <p14:section name="Intro" id="{E6DD4E62-F50E-4D3B-8C8D-17C730511686}">
          <p14:sldIdLst>
            <p14:sldId id="261"/>
            <p14:sldId id="295"/>
            <p14:sldId id="298"/>
            <p14:sldId id="300"/>
            <p14:sldId id="301"/>
            <p14:sldId id="302"/>
            <p14:sldId id="297"/>
            <p14:sldId id="278"/>
            <p14:sldId id="279"/>
            <p14:sldId id="283"/>
            <p14:sldId id="284"/>
            <p14:sldId id="290"/>
            <p14:sldId id="289"/>
            <p14:sldId id="263"/>
            <p14:sldId id="305"/>
            <p14:sldId id="288"/>
            <p14:sldId id="307"/>
            <p14:sldId id="294"/>
            <p14:sldId id="313"/>
            <p14:sldId id="306"/>
            <p14:sldId id="308"/>
            <p14:sldId id="309"/>
            <p14:sldId id="276"/>
            <p14:sldId id="275"/>
            <p14:sldId id="310"/>
            <p14:sldId id="311"/>
            <p14:sldId id="312"/>
          </p14:sldIdLst>
        </p14:section>
        <p14:section name="Le climat" id="{FA6AB532-6703-47C0-8ADE-7CC5B8CE5566}">
          <p14:sldIdLst>
            <p14:sldId id="268"/>
          </p14:sldIdLst>
        </p14:section>
        <p14:section name="Nucléaire" id="{96E33868-38B7-488F-8C2D-229F9C2B387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0" autoAdjust="0"/>
    <p:restoredTop sz="94660"/>
  </p:normalViewPr>
  <p:slideViewPr>
    <p:cSldViewPr>
      <p:cViewPr>
        <p:scale>
          <a:sx n="94" d="100"/>
          <a:sy n="94" d="100"/>
        </p:scale>
        <p:origin x="-876" y="17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D1AAB8-5A1A-4E28-A6E6-0BD96E3BC1CA}" type="datetimeFigureOut">
              <a:rPr lang="fr-FR" smtClean="0"/>
              <a:t>04/10/2012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0D9CCE-CDFB-4E25-BF2E-5FACD9B17F13}" type="slidenum">
              <a:rPr lang="fr-FR" smtClean="0"/>
              <a:t>‹N°›</a:t>
            </a:fld>
            <a:endParaRPr lang="fr-FR"/>
          </a:p>
        </p:txBody>
      </p:sp>
    </p:spTree>
    <p:extLst>
      <p:ext uri="{BB962C8B-B14F-4D97-AF65-F5344CB8AC3E}">
        <p14:creationId xmlns:p14="http://schemas.microsoft.com/office/powerpoint/2010/main" val="4027727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30D9CCE-CDFB-4E25-BF2E-5FACD9B17F13}" type="slidenum">
              <a:rPr lang="fr-FR" smtClean="0"/>
              <a:t>2</a:t>
            </a:fld>
            <a:endParaRPr lang="fr-FR"/>
          </a:p>
        </p:txBody>
      </p:sp>
    </p:spTree>
    <p:extLst>
      <p:ext uri="{BB962C8B-B14F-4D97-AF65-F5344CB8AC3E}">
        <p14:creationId xmlns:p14="http://schemas.microsoft.com/office/powerpoint/2010/main" val="3160974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30D9CCE-CDFB-4E25-BF2E-5FACD9B17F13}" type="slidenum">
              <a:rPr lang="fr-FR" smtClean="0">
                <a:solidFill>
                  <a:prstClr val="black"/>
                </a:solidFill>
              </a:rPr>
              <a:pPr/>
              <a:t>24</a:t>
            </a:fld>
            <a:endParaRPr lang="fr-FR">
              <a:solidFill>
                <a:prstClr val="black"/>
              </a:solidFill>
            </a:endParaRPr>
          </a:p>
        </p:txBody>
      </p:sp>
    </p:spTree>
    <p:extLst>
      <p:ext uri="{BB962C8B-B14F-4D97-AF65-F5344CB8AC3E}">
        <p14:creationId xmlns:p14="http://schemas.microsoft.com/office/powerpoint/2010/main" val="3160974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 apparence, dans la tarification</a:t>
            </a:r>
            <a:r>
              <a:rPr lang="fr-FR" baseline="0" dirty="0" smtClean="0"/>
              <a:t> réglementée en France, tout le monde paie à peu près pareil. L’abonnement est plus cher pour ceux qui souscrivent des puissances plus importantes. Mais si on regarde la facture « en moyenne » sur l’année, pour le consommateur type et pour les différents abonnements, le prix unitaire du kWh passe de 12,9 cents/kWh à 12, 2 cents/kWh puis 11, 7 </a:t>
            </a:r>
            <a:r>
              <a:rPr lang="fr-FR" baseline="0" dirty="0" err="1" smtClean="0"/>
              <a:t>centls</a:t>
            </a:r>
            <a:r>
              <a:rPr lang="fr-FR" baseline="0" dirty="0" smtClean="0"/>
              <a:t>/kWh si l’on monte d’un abonnement souscrit de 6 kW à 9 kW puis 12 kW. Ce phénomène s’est accentué depuis 2009.</a:t>
            </a:r>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530D9CCE-CDFB-4E25-BF2E-5FACD9B17F13}" type="slidenum">
              <a:rPr lang="fr-FR" smtClean="0"/>
              <a:t>4</a:t>
            </a:fld>
            <a:endParaRPr lang="fr-FR"/>
          </a:p>
        </p:txBody>
      </p:sp>
    </p:spTree>
    <p:extLst>
      <p:ext uri="{BB962C8B-B14F-4D97-AF65-F5344CB8AC3E}">
        <p14:creationId xmlns:p14="http://schemas.microsoft.com/office/powerpoint/2010/main" val="608905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30D9CCE-CDFB-4E25-BF2E-5FACD9B17F13}" type="slidenum">
              <a:rPr lang="fr-FR" smtClean="0"/>
              <a:t>8</a:t>
            </a:fld>
            <a:endParaRPr lang="fr-FR"/>
          </a:p>
        </p:txBody>
      </p:sp>
    </p:spTree>
    <p:extLst>
      <p:ext uri="{BB962C8B-B14F-4D97-AF65-F5344CB8AC3E}">
        <p14:creationId xmlns:p14="http://schemas.microsoft.com/office/powerpoint/2010/main" val="3223044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30D9CCE-CDFB-4E25-BF2E-5FACD9B17F13}" type="slidenum">
              <a:rPr lang="fr-FR" smtClean="0"/>
              <a:t>9</a:t>
            </a:fld>
            <a:endParaRPr lang="fr-FR"/>
          </a:p>
        </p:txBody>
      </p:sp>
    </p:spTree>
    <p:extLst>
      <p:ext uri="{BB962C8B-B14F-4D97-AF65-F5344CB8AC3E}">
        <p14:creationId xmlns:p14="http://schemas.microsoft.com/office/powerpoint/2010/main" val="3846652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Il faut remonter à des équations micro-économiques pour comprendre ce chois</a:t>
            </a:r>
            <a:r>
              <a:rPr lang="fr-FR" baseline="0" dirty="0" smtClean="0"/>
              <a:t> : un fabricant d’automobiles anticipe la vente d’un million d’autos. Il faut payer d’emblée le prix de la </a:t>
            </a:r>
            <a:r>
              <a:rPr lang="fr-FR" baseline="0" dirty="0" err="1" smtClean="0"/>
              <a:t>millionnième</a:t>
            </a:r>
            <a:r>
              <a:rPr lang="fr-FR" baseline="0" dirty="0" smtClean="0"/>
              <a:t> voiture sortie de chaine. Il ne vendrait rien s’il devait facturer tous ses coûts sur les premières autos. La tarification « au coût marginal » pour une industrie est bien plus efficace que la tarification « à la moyenne ». Encore faut-il maîtriser les prévisions.</a:t>
            </a:r>
          </a:p>
          <a:p>
            <a:endParaRPr lang="fr-FR" dirty="0"/>
          </a:p>
        </p:txBody>
      </p:sp>
      <p:sp>
        <p:nvSpPr>
          <p:cNvPr id="4" name="Espace réservé du numéro de diapositive 3"/>
          <p:cNvSpPr>
            <a:spLocks noGrp="1"/>
          </p:cNvSpPr>
          <p:nvPr>
            <p:ph type="sldNum" sz="quarter" idx="10"/>
          </p:nvPr>
        </p:nvSpPr>
        <p:spPr/>
        <p:txBody>
          <a:bodyPr/>
          <a:lstStyle/>
          <a:p>
            <a:fld id="{530D9CCE-CDFB-4E25-BF2E-5FACD9B17F13}" type="slidenum">
              <a:rPr lang="fr-FR" smtClean="0"/>
              <a:t>10</a:t>
            </a:fld>
            <a:endParaRPr lang="fr-FR"/>
          </a:p>
        </p:txBody>
      </p:sp>
    </p:spTree>
    <p:extLst>
      <p:ext uri="{BB962C8B-B14F-4D97-AF65-F5344CB8AC3E}">
        <p14:creationId xmlns:p14="http://schemas.microsoft.com/office/powerpoint/2010/main" val="3497719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30D9CCE-CDFB-4E25-BF2E-5FACD9B17F13}" type="slidenum">
              <a:rPr lang="fr-FR" smtClean="0"/>
              <a:t>12</a:t>
            </a:fld>
            <a:endParaRPr lang="fr-FR"/>
          </a:p>
        </p:txBody>
      </p:sp>
    </p:spTree>
    <p:extLst>
      <p:ext uri="{BB962C8B-B14F-4D97-AF65-F5344CB8AC3E}">
        <p14:creationId xmlns:p14="http://schemas.microsoft.com/office/powerpoint/2010/main" val="4209309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30D9CCE-CDFB-4E25-BF2E-5FACD9B17F13}" type="slidenum">
              <a:rPr lang="fr-FR" smtClean="0"/>
              <a:t>13</a:t>
            </a:fld>
            <a:endParaRPr lang="fr-FR"/>
          </a:p>
        </p:txBody>
      </p:sp>
    </p:spTree>
    <p:extLst>
      <p:ext uri="{BB962C8B-B14F-4D97-AF65-F5344CB8AC3E}">
        <p14:creationId xmlns:p14="http://schemas.microsoft.com/office/powerpoint/2010/main" val="3160974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Sur ce graphe, réalisé par Art </a:t>
            </a:r>
            <a:r>
              <a:rPr lang="fr-FR" dirty="0" err="1" smtClean="0"/>
              <a:t>Rosenfeld</a:t>
            </a:r>
            <a:r>
              <a:rPr lang="fr-FR" dirty="0" smtClean="0"/>
              <a:t>, l’ancien responsable du Lawrence</a:t>
            </a:r>
            <a:r>
              <a:rPr lang="fr-FR" baseline="0" dirty="0" smtClean="0"/>
              <a:t> Berkeley National </a:t>
            </a:r>
            <a:r>
              <a:rPr lang="fr-FR" baseline="0" dirty="0" err="1" smtClean="0"/>
              <a:t>Laboratory</a:t>
            </a:r>
            <a:r>
              <a:rPr lang="fr-FR" baseline="0" dirty="0" smtClean="0"/>
              <a:t> qui a théorisé les économies d’énergie, on voit que la consommation d’électricité consommée par le Californien moyen s’est stabilisée sur trente ans. La tendance s’est poursuivie depuis, un résultat très remarquable quand on voit que dans le même temps l’Américain moyen a quasiment doublé sa consommation….</a:t>
            </a:r>
            <a:endParaRPr lang="fr-FR" dirty="0"/>
          </a:p>
        </p:txBody>
      </p:sp>
      <p:sp>
        <p:nvSpPr>
          <p:cNvPr id="4" name="Espace réservé du numéro de diapositive 3"/>
          <p:cNvSpPr>
            <a:spLocks noGrp="1"/>
          </p:cNvSpPr>
          <p:nvPr>
            <p:ph type="sldNum" sz="quarter" idx="10"/>
          </p:nvPr>
        </p:nvSpPr>
        <p:spPr/>
        <p:txBody>
          <a:bodyPr/>
          <a:lstStyle/>
          <a:p>
            <a:fld id="{530D9CCE-CDFB-4E25-BF2E-5FACD9B17F13}" type="slidenum">
              <a:rPr lang="fr-FR" smtClean="0"/>
              <a:t>17</a:t>
            </a:fld>
            <a:endParaRPr lang="fr-FR"/>
          </a:p>
        </p:txBody>
      </p:sp>
    </p:spTree>
    <p:extLst>
      <p:ext uri="{BB962C8B-B14F-4D97-AF65-F5344CB8AC3E}">
        <p14:creationId xmlns:p14="http://schemas.microsoft.com/office/powerpoint/2010/main" val="539276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Si nous reprenons le petit consommateur du</a:t>
            </a:r>
            <a:r>
              <a:rPr lang="fr-FR" baseline="0" dirty="0" smtClean="0"/>
              <a:t> début, on voit que la différence n’est pas très importante. Et surtout, que la part fixe reste très importante dans le calcul de la facture.</a:t>
            </a:r>
          </a:p>
          <a:p>
            <a:r>
              <a:rPr lang="fr-FR" dirty="0" smtClean="0"/>
              <a:t>Les bonus et malus sont pris sur les </a:t>
            </a:r>
            <a:r>
              <a:rPr lang="fr-FR" dirty="0" err="1" smtClean="0"/>
              <a:t>extrèmes</a:t>
            </a:r>
            <a:r>
              <a:rPr lang="fr-FR" dirty="0" smtClean="0"/>
              <a:t> du projet de loi, dans les lignes "à partir de 2015"</a:t>
            </a:r>
          </a:p>
          <a:p>
            <a:r>
              <a:rPr lang="fr-FR" dirty="0" smtClean="0"/>
              <a:t>Les bonus/malus intermédiaires sont pris en </a:t>
            </a:r>
            <a:r>
              <a:rPr lang="fr-FR" dirty="0" err="1" smtClean="0"/>
              <a:t>extrème</a:t>
            </a:r>
            <a:r>
              <a:rPr lang="fr-FR" dirty="0" smtClean="0"/>
              <a:t>, + 9 pour le tarif de base et -9 pour le tarif "social"</a:t>
            </a:r>
          </a:p>
          <a:p>
            <a:endParaRPr lang="fr-FR" dirty="0"/>
          </a:p>
        </p:txBody>
      </p:sp>
      <p:sp>
        <p:nvSpPr>
          <p:cNvPr id="4" name="Espace réservé du numéro de diapositive 3"/>
          <p:cNvSpPr>
            <a:spLocks noGrp="1"/>
          </p:cNvSpPr>
          <p:nvPr>
            <p:ph type="sldNum" sz="quarter" idx="10"/>
          </p:nvPr>
        </p:nvSpPr>
        <p:spPr/>
        <p:txBody>
          <a:bodyPr/>
          <a:lstStyle/>
          <a:p>
            <a:fld id="{530D9CCE-CDFB-4E25-BF2E-5FACD9B17F13}" type="slidenum">
              <a:rPr lang="fr-FR" smtClean="0"/>
              <a:t>22</a:t>
            </a:fld>
            <a:endParaRPr lang="fr-FR"/>
          </a:p>
        </p:txBody>
      </p:sp>
    </p:spTree>
    <p:extLst>
      <p:ext uri="{BB962C8B-B14F-4D97-AF65-F5344CB8AC3E}">
        <p14:creationId xmlns:p14="http://schemas.microsoft.com/office/powerpoint/2010/main" val="27697076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267744" y="4437112"/>
            <a:ext cx="6192688" cy="1296144"/>
          </a:xfrm>
        </p:spPr>
        <p:txBody>
          <a:bodyPr>
            <a:normAutofit/>
          </a:bodyPr>
          <a:lstStyle>
            <a:lvl1pPr marL="0" indent="0" algn="ctr">
              <a:buNone/>
              <a:defRPr sz="28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FR"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4365104"/>
            <a:ext cx="1800200" cy="1949939"/>
          </a:xfrm>
          <a:prstGeom prst="rect">
            <a:avLst/>
          </a:prstGeom>
        </p:spPr>
      </p:pic>
      <p:sp>
        <p:nvSpPr>
          <p:cNvPr id="10" name="Rectangle 9"/>
          <p:cNvSpPr/>
          <p:nvPr userDrawn="1"/>
        </p:nvSpPr>
        <p:spPr>
          <a:xfrm>
            <a:off x="251520" y="188640"/>
            <a:ext cx="8640960" cy="1728192"/>
          </a:xfrm>
          <a:prstGeom prst="rect">
            <a:avLst/>
          </a:prstGeom>
          <a:pattFill prst="pct75">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1628800"/>
            <a:ext cx="8640960" cy="806407"/>
          </a:xfrm>
          <a:prstGeom prst="rect">
            <a:avLst/>
          </a:prstGeom>
        </p:spPr>
      </p:pic>
      <p:pic>
        <p:nvPicPr>
          <p:cNvPr id="15" name="Image 14" descr="Boule E&amp;E.jpg"/>
          <p:cNvPicPr>
            <a:picLocks noChangeAspect="1"/>
          </p:cNvPicPr>
          <p:nvPr userDrawn="1"/>
        </p:nvPicPr>
        <p:blipFill rotWithShape="1">
          <a:blip r:embed="rId4" cstate="print">
            <a:duotone>
              <a:schemeClr val="bg2">
                <a:shade val="45000"/>
                <a:satMod val="135000"/>
              </a:schemeClr>
              <a:prstClr val="white"/>
            </a:duotone>
            <a:alphaModFix amt="68000"/>
            <a:extLst>
              <a:ext uri="{28A0092B-C50C-407E-A947-70E740481C1C}">
                <a14:useLocalDpi xmlns:a14="http://schemas.microsoft.com/office/drawing/2010/main" val="0"/>
              </a:ext>
            </a:extLst>
          </a:blip>
          <a:srcRect l="10345" t="7653" r="9959" b="9139"/>
          <a:stretch/>
        </p:blipFill>
        <p:spPr>
          <a:xfrm>
            <a:off x="6982031" y="328908"/>
            <a:ext cx="1654371" cy="1731940"/>
          </a:xfrm>
          <a:prstGeom prst="ellipse">
            <a:avLst/>
          </a:prstGeom>
        </p:spPr>
      </p:pic>
      <p:sp>
        <p:nvSpPr>
          <p:cNvPr id="2" name="Titre 1"/>
          <p:cNvSpPr>
            <a:spLocks noGrp="1"/>
          </p:cNvSpPr>
          <p:nvPr>
            <p:ph type="ctrTitle"/>
          </p:nvPr>
        </p:nvSpPr>
        <p:spPr>
          <a:xfrm>
            <a:off x="1878621" y="2492896"/>
            <a:ext cx="6984776" cy="1470025"/>
          </a:xfrm>
        </p:spPr>
        <p:txBody>
          <a:bodyPr/>
          <a:lstStyle>
            <a:lvl1pPr algn="ctr">
              <a:defRPr/>
            </a:lvl1pPr>
          </a:lstStyle>
          <a:p>
            <a:r>
              <a:rPr lang="fr-FR" dirty="0" smtClean="0"/>
              <a:t>Modifiez le style du titre</a:t>
            </a:r>
            <a:endParaRPr lang="fr-FR" dirty="0"/>
          </a:p>
        </p:txBody>
      </p:sp>
      <p:pic>
        <p:nvPicPr>
          <p:cNvPr id="16" name="Image 15" descr="ruban dÇgradÇ.jpg"/>
          <p:cNvPicPr>
            <a:picLocks noChangeAspect="1"/>
          </p:cNvPicPr>
          <p:nvPr userDrawn="1"/>
        </p:nvPicPr>
        <p:blipFill>
          <a:blip r:embed="rId5">
            <a:alphaModFix amt="53000"/>
            <a:extLst>
              <a:ext uri="{28A0092B-C50C-407E-A947-70E740481C1C}">
                <a14:useLocalDpi xmlns:a14="http://schemas.microsoft.com/office/drawing/2010/main" val="0"/>
              </a:ext>
            </a:extLst>
          </a:blip>
          <a:stretch>
            <a:fillRect/>
          </a:stretch>
        </p:blipFill>
        <p:spPr>
          <a:xfrm>
            <a:off x="251520" y="2132856"/>
            <a:ext cx="8640960" cy="604702"/>
          </a:xfrm>
          <a:prstGeom prst="rect">
            <a:avLst/>
          </a:prstGeom>
          <a:gradFill flip="none" rotWithShape="1">
            <a:gsLst>
              <a:gs pos="0">
                <a:schemeClr val="bg1">
                  <a:alpha val="66000"/>
                </a:schemeClr>
              </a:gs>
              <a:gs pos="100000">
                <a:srgbClr val="FFFFFF"/>
              </a:gs>
            </a:gsLst>
            <a:lin ang="0" scaled="1"/>
            <a:tileRect/>
          </a:gradFill>
          <a:ln>
            <a:noFill/>
          </a:ln>
          <a:effectLst/>
        </p:spPr>
      </p:pic>
      <p:pic>
        <p:nvPicPr>
          <p:cNvPr id="17" name="Image 16" descr="ruban dÇgradÇ.jpg"/>
          <p:cNvPicPr>
            <a:picLocks noChangeAspect="1"/>
          </p:cNvPicPr>
          <p:nvPr userDrawn="1"/>
        </p:nvPicPr>
        <p:blipFill>
          <a:blip r:embed="rId5">
            <a:alphaModFix amt="21000"/>
            <a:extLst>
              <a:ext uri="{28A0092B-C50C-407E-A947-70E740481C1C}">
                <a14:useLocalDpi xmlns:a14="http://schemas.microsoft.com/office/drawing/2010/main" val="0"/>
              </a:ext>
            </a:extLst>
          </a:blip>
          <a:stretch>
            <a:fillRect/>
          </a:stretch>
        </p:blipFill>
        <p:spPr>
          <a:xfrm>
            <a:off x="251520" y="2420888"/>
            <a:ext cx="8640960" cy="479605"/>
          </a:xfrm>
          <a:prstGeom prst="rect">
            <a:avLst/>
          </a:prstGeom>
          <a:gradFill flip="none" rotWithShape="1">
            <a:gsLst>
              <a:gs pos="0">
                <a:schemeClr val="bg1">
                  <a:alpha val="66000"/>
                </a:schemeClr>
              </a:gs>
              <a:gs pos="100000">
                <a:srgbClr val="FFFFFF"/>
              </a:gs>
            </a:gsLst>
            <a:lin ang="0" scaled="1"/>
            <a:tileRect/>
          </a:gradFill>
          <a:ln>
            <a:noFill/>
          </a:ln>
          <a:effectLst/>
        </p:spPr>
      </p:pic>
      <p:sp>
        <p:nvSpPr>
          <p:cNvPr id="20" name="Espace réservé du texte 19"/>
          <p:cNvSpPr>
            <a:spLocks noGrp="1"/>
          </p:cNvSpPr>
          <p:nvPr>
            <p:ph type="body" sz="quarter" idx="10" hasCustomPrompt="1"/>
          </p:nvPr>
        </p:nvSpPr>
        <p:spPr>
          <a:xfrm>
            <a:off x="3779142" y="5949280"/>
            <a:ext cx="5113338" cy="503238"/>
          </a:xfrm>
        </p:spPr>
        <p:txBody>
          <a:bodyPr>
            <a:noAutofit/>
          </a:bodyPr>
          <a:lstStyle>
            <a:lvl1pPr marL="0" indent="0" algn="r">
              <a:buNone/>
              <a:defRPr sz="3200" b="1">
                <a:solidFill>
                  <a:schemeClr val="tx1">
                    <a:lumMod val="50000"/>
                    <a:lumOff val="50000"/>
                  </a:schemeClr>
                </a:solidFill>
              </a:defRPr>
            </a:lvl1pPr>
          </a:lstStyle>
          <a:p>
            <a:pPr lvl="0"/>
            <a:r>
              <a:rPr lang="fr-FR" dirty="0" smtClean="0"/>
              <a:t>Auteur</a:t>
            </a:r>
            <a:endParaRPr lang="fr-FR" dirty="0"/>
          </a:p>
        </p:txBody>
      </p:sp>
    </p:spTree>
    <p:extLst>
      <p:ext uri="{BB962C8B-B14F-4D97-AF65-F5344CB8AC3E}">
        <p14:creationId xmlns:p14="http://schemas.microsoft.com/office/powerpoint/2010/main" val="1411286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19/09/2012</a:t>
            </a:r>
            <a:endParaRPr lang="fr-FR"/>
          </a:p>
        </p:txBody>
      </p:sp>
      <p:sp>
        <p:nvSpPr>
          <p:cNvPr id="5" name="Espace réservé du pied de page 4"/>
          <p:cNvSpPr>
            <a:spLocks noGrp="1"/>
          </p:cNvSpPr>
          <p:nvPr>
            <p:ph type="ftr" sz="quarter" idx="11"/>
          </p:nvPr>
        </p:nvSpPr>
        <p:spPr/>
        <p:txBody>
          <a:bodyPr/>
          <a:lstStyle/>
          <a:p>
            <a:r>
              <a:rPr lang="fr-FR" smtClean="0"/>
              <a:t>SIPPEREC - Antoine Bonduelle</a:t>
            </a:r>
            <a:endParaRPr lang="fr-FR"/>
          </a:p>
        </p:txBody>
      </p:sp>
      <p:sp>
        <p:nvSpPr>
          <p:cNvPr id="6" name="Espace réservé du numéro de diapositive 5"/>
          <p:cNvSpPr>
            <a:spLocks noGrp="1"/>
          </p:cNvSpPr>
          <p:nvPr>
            <p:ph type="sldNum" sz="quarter" idx="12"/>
          </p:nvPr>
        </p:nvSpPr>
        <p:spPr/>
        <p:txBody>
          <a:bodyPr/>
          <a:lstStyle/>
          <a:p>
            <a:fld id="{01F7BB8C-DAB9-4353-BA01-F459E9BAF443}" type="slidenum">
              <a:rPr lang="fr-FR" smtClean="0"/>
              <a:t>‹N°›</a:t>
            </a:fld>
            <a:endParaRPr lang="fr-FR"/>
          </a:p>
        </p:txBody>
      </p:sp>
    </p:spTree>
    <p:extLst>
      <p:ext uri="{BB962C8B-B14F-4D97-AF65-F5344CB8AC3E}">
        <p14:creationId xmlns:p14="http://schemas.microsoft.com/office/powerpoint/2010/main" val="39305061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19/09/2012</a:t>
            </a:r>
            <a:endParaRPr lang="fr-FR"/>
          </a:p>
        </p:txBody>
      </p:sp>
      <p:sp>
        <p:nvSpPr>
          <p:cNvPr id="5" name="Espace réservé du pied de page 4"/>
          <p:cNvSpPr>
            <a:spLocks noGrp="1"/>
          </p:cNvSpPr>
          <p:nvPr>
            <p:ph type="ftr" sz="quarter" idx="11"/>
          </p:nvPr>
        </p:nvSpPr>
        <p:spPr/>
        <p:txBody>
          <a:bodyPr/>
          <a:lstStyle/>
          <a:p>
            <a:r>
              <a:rPr lang="fr-FR" smtClean="0"/>
              <a:t>SIPPEREC - Antoine Bonduelle</a:t>
            </a:r>
            <a:endParaRPr lang="fr-FR"/>
          </a:p>
        </p:txBody>
      </p:sp>
      <p:sp>
        <p:nvSpPr>
          <p:cNvPr id="6" name="Espace réservé du numéro de diapositive 5"/>
          <p:cNvSpPr>
            <a:spLocks noGrp="1"/>
          </p:cNvSpPr>
          <p:nvPr>
            <p:ph type="sldNum" sz="quarter" idx="12"/>
          </p:nvPr>
        </p:nvSpPr>
        <p:spPr/>
        <p:txBody>
          <a:bodyPr/>
          <a:lstStyle/>
          <a:p>
            <a:fld id="{01F7BB8C-DAB9-4353-BA01-F459E9BAF443}" type="slidenum">
              <a:rPr lang="fr-FR" smtClean="0"/>
              <a:t>‹N°›</a:t>
            </a:fld>
            <a:endParaRPr lang="fr-FR"/>
          </a:p>
        </p:txBody>
      </p:sp>
    </p:spTree>
    <p:extLst>
      <p:ext uri="{BB962C8B-B14F-4D97-AF65-F5344CB8AC3E}">
        <p14:creationId xmlns:p14="http://schemas.microsoft.com/office/powerpoint/2010/main" val="1110087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600200"/>
            <a:ext cx="8640960" cy="4525963"/>
          </a:xfrm>
        </p:spPr>
        <p:txBody>
          <a:bodyPr/>
          <a:lstStyle>
            <a:lvl2pPr>
              <a:spcBef>
                <a:spcPts val="200"/>
              </a:spcBef>
              <a:defRPr/>
            </a:lvl2pPr>
            <a:lvl3pPr>
              <a:spcBef>
                <a:spcPts val="200"/>
              </a:spcBef>
              <a:defRPr/>
            </a:lvl3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4" name="Espace réservé de la date 13"/>
          <p:cNvSpPr>
            <a:spLocks noGrp="1"/>
          </p:cNvSpPr>
          <p:nvPr>
            <p:ph type="dt" sz="half" idx="10"/>
          </p:nvPr>
        </p:nvSpPr>
        <p:spPr/>
        <p:txBody>
          <a:bodyPr/>
          <a:lstStyle/>
          <a:p>
            <a:r>
              <a:rPr lang="fr-FR" smtClean="0"/>
              <a:t>19/09/2012</a:t>
            </a:r>
            <a:endParaRPr lang="fr-FR" dirty="0"/>
          </a:p>
        </p:txBody>
      </p:sp>
      <p:sp>
        <p:nvSpPr>
          <p:cNvPr id="15" name="Espace réservé du pied de page 14"/>
          <p:cNvSpPr>
            <a:spLocks noGrp="1"/>
          </p:cNvSpPr>
          <p:nvPr>
            <p:ph type="ftr" sz="quarter" idx="11"/>
          </p:nvPr>
        </p:nvSpPr>
        <p:spPr/>
        <p:txBody>
          <a:bodyPr/>
          <a:lstStyle/>
          <a:p>
            <a:r>
              <a:rPr lang="fr-FR" smtClean="0"/>
              <a:t>SIPPEREC - Antoine Bonduelle</a:t>
            </a:r>
            <a:endParaRPr lang="fr-FR" dirty="0"/>
          </a:p>
        </p:txBody>
      </p:sp>
      <p:sp>
        <p:nvSpPr>
          <p:cNvPr id="16" name="Espace réservé du numéro de diapositive 15"/>
          <p:cNvSpPr>
            <a:spLocks noGrp="1"/>
          </p:cNvSpPr>
          <p:nvPr>
            <p:ph type="sldNum" sz="quarter" idx="12"/>
          </p:nvPr>
        </p:nvSpPr>
        <p:spPr/>
        <p:txBody>
          <a:bodyPr/>
          <a:lstStyle/>
          <a:p>
            <a:fld id="{01F7BB8C-DAB9-4353-BA01-F459E9BAF443}" type="slidenum">
              <a:rPr lang="fr-FR" smtClean="0"/>
              <a:pPr/>
              <a:t>‹N°›</a:t>
            </a:fld>
            <a:endParaRPr lang="fr-FR" dirty="0"/>
          </a:p>
        </p:txBody>
      </p:sp>
      <p:sp>
        <p:nvSpPr>
          <p:cNvPr id="17" name="Titre 16"/>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2223607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r>
              <a:rPr lang="fr-FR" smtClean="0"/>
              <a:t>19/09/2012</a:t>
            </a:r>
            <a:endParaRPr lang="fr-FR"/>
          </a:p>
        </p:txBody>
      </p:sp>
      <p:sp>
        <p:nvSpPr>
          <p:cNvPr id="5" name="Espace réservé du pied de page 4"/>
          <p:cNvSpPr>
            <a:spLocks noGrp="1"/>
          </p:cNvSpPr>
          <p:nvPr>
            <p:ph type="ftr" sz="quarter" idx="11"/>
          </p:nvPr>
        </p:nvSpPr>
        <p:spPr/>
        <p:txBody>
          <a:bodyPr/>
          <a:lstStyle/>
          <a:p>
            <a:r>
              <a:rPr lang="fr-FR" smtClean="0"/>
              <a:t>SIPPEREC - Antoine Bonduelle</a:t>
            </a:r>
            <a:endParaRPr lang="fr-FR"/>
          </a:p>
        </p:txBody>
      </p:sp>
      <p:sp>
        <p:nvSpPr>
          <p:cNvPr id="6" name="Espace réservé du numéro de diapositive 5"/>
          <p:cNvSpPr>
            <a:spLocks noGrp="1"/>
          </p:cNvSpPr>
          <p:nvPr>
            <p:ph type="sldNum" sz="quarter" idx="12"/>
          </p:nvPr>
        </p:nvSpPr>
        <p:spPr/>
        <p:txBody>
          <a:bodyPr/>
          <a:lstStyle/>
          <a:p>
            <a:fld id="{01F7BB8C-DAB9-4353-BA01-F459E9BAF443}" type="slidenum">
              <a:rPr lang="fr-FR" smtClean="0"/>
              <a:t>‹N°›</a:t>
            </a:fld>
            <a:endParaRPr lang="fr-FR"/>
          </a:p>
        </p:txBody>
      </p:sp>
    </p:spTree>
    <p:extLst>
      <p:ext uri="{BB962C8B-B14F-4D97-AF65-F5344CB8AC3E}">
        <p14:creationId xmlns:p14="http://schemas.microsoft.com/office/powerpoint/2010/main" val="1630598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t>19/09/2012</a:t>
            </a:r>
            <a:endParaRPr lang="fr-FR"/>
          </a:p>
        </p:txBody>
      </p:sp>
      <p:sp>
        <p:nvSpPr>
          <p:cNvPr id="6" name="Espace réservé du pied de page 5"/>
          <p:cNvSpPr>
            <a:spLocks noGrp="1"/>
          </p:cNvSpPr>
          <p:nvPr>
            <p:ph type="ftr" sz="quarter" idx="11"/>
          </p:nvPr>
        </p:nvSpPr>
        <p:spPr/>
        <p:txBody>
          <a:bodyPr/>
          <a:lstStyle/>
          <a:p>
            <a:r>
              <a:rPr lang="fr-FR" smtClean="0"/>
              <a:t>SIPPEREC - Antoine Bonduelle</a:t>
            </a:r>
            <a:endParaRPr lang="fr-FR"/>
          </a:p>
        </p:txBody>
      </p:sp>
      <p:sp>
        <p:nvSpPr>
          <p:cNvPr id="7" name="Espace réservé du numéro de diapositive 6"/>
          <p:cNvSpPr>
            <a:spLocks noGrp="1"/>
          </p:cNvSpPr>
          <p:nvPr>
            <p:ph type="sldNum" sz="quarter" idx="12"/>
          </p:nvPr>
        </p:nvSpPr>
        <p:spPr/>
        <p:txBody>
          <a:bodyPr/>
          <a:lstStyle/>
          <a:p>
            <a:fld id="{01F7BB8C-DAB9-4353-BA01-F459E9BAF443}" type="slidenum">
              <a:rPr lang="fr-FR" smtClean="0"/>
              <a:t>‹N°›</a:t>
            </a:fld>
            <a:endParaRPr lang="fr-FR"/>
          </a:p>
        </p:txBody>
      </p:sp>
    </p:spTree>
    <p:extLst>
      <p:ext uri="{BB962C8B-B14F-4D97-AF65-F5344CB8AC3E}">
        <p14:creationId xmlns:p14="http://schemas.microsoft.com/office/powerpoint/2010/main" val="1510333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251520" y="1535113"/>
            <a:ext cx="424586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251520" y="2174875"/>
            <a:ext cx="424586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4645025" y="1535113"/>
            <a:ext cx="424745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Modifiez les styles du texte du masque</a:t>
            </a:r>
          </a:p>
        </p:txBody>
      </p:sp>
      <p:sp>
        <p:nvSpPr>
          <p:cNvPr id="6" name="Espace réservé du contenu 5"/>
          <p:cNvSpPr>
            <a:spLocks noGrp="1"/>
          </p:cNvSpPr>
          <p:nvPr>
            <p:ph sz="quarter" idx="4"/>
          </p:nvPr>
        </p:nvSpPr>
        <p:spPr>
          <a:xfrm>
            <a:off x="4645025" y="2174875"/>
            <a:ext cx="424745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t>19/09/2012</a:t>
            </a:r>
            <a:endParaRPr lang="fr-FR"/>
          </a:p>
        </p:txBody>
      </p:sp>
      <p:sp>
        <p:nvSpPr>
          <p:cNvPr id="8" name="Espace réservé du pied de page 7"/>
          <p:cNvSpPr>
            <a:spLocks noGrp="1"/>
          </p:cNvSpPr>
          <p:nvPr>
            <p:ph type="ftr" sz="quarter" idx="11"/>
          </p:nvPr>
        </p:nvSpPr>
        <p:spPr/>
        <p:txBody>
          <a:bodyPr/>
          <a:lstStyle/>
          <a:p>
            <a:r>
              <a:rPr lang="fr-FR" smtClean="0"/>
              <a:t>SIPPEREC - Antoine Bonduelle</a:t>
            </a:r>
            <a:endParaRPr lang="fr-FR"/>
          </a:p>
        </p:txBody>
      </p:sp>
      <p:sp>
        <p:nvSpPr>
          <p:cNvPr id="9" name="Espace réservé du numéro de diapositive 8"/>
          <p:cNvSpPr>
            <a:spLocks noGrp="1"/>
          </p:cNvSpPr>
          <p:nvPr>
            <p:ph type="sldNum" sz="quarter" idx="12"/>
          </p:nvPr>
        </p:nvSpPr>
        <p:spPr/>
        <p:txBody>
          <a:bodyPr/>
          <a:lstStyle/>
          <a:p>
            <a:fld id="{01F7BB8C-DAB9-4353-BA01-F459E9BAF443}" type="slidenum">
              <a:rPr lang="fr-FR" smtClean="0"/>
              <a:t>‹N°›</a:t>
            </a:fld>
            <a:endParaRPr lang="fr-FR"/>
          </a:p>
        </p:txBody>
      </p:sp>
    </p:spTree>
    <p:extLst>
      <p:ext uri="{BB962C8B-B14F-4D97-AF65-F5344CB8AC3E}">
        <p14:creationId xmlns:p14="http://schemas.microsoft.com/office/powerpoint/2010/main" val="213324716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r>
              <a:rPr lang="fr-FR" smtClean="0"/>
              <a:t>19/09/2012</a:t>
            </a:r>
            <a:endParaRPr lang="fr-FR"/>
          </a:p>
        </p:txBody>
      </p:sp>
      <p:sp>
        <p:nvSpPr>
          <p:cNvPr id="4" name="Espace réservé du pied de page 3"/>
          <p:cNvSpPr>
            <a:spLocks noGrp="1"/>
          </p:cNvSpPr>
          <p:nvPr>
            <p:ph type="ftr" sz="quarter" idx="11"/>
          </p:nvPr>
        </p:nvSpPr>
        <p:spPr/>
        <p:txBody>
          <a:bodyPr/>
          <a:lstStyle/>
          <a:p>
            <a:r>
              <a:rPr lang="fr-FR" smtClean="0"/>
              <a:t>SIPPEREC - Antoine Bonduelle</a:t>
            </a:r>
            <a:endParaRPr lang="fr-FR"/>
          </a:p>
        </p:txBody>
      </p:sp>
      <p:sp>
        <p:nvSpPr>
          <p:cNvPr id="5" name="Espace réservé du numéro de diapositive 4"/>
          <p:cNvSpPr>
            <a:spLocks noGrp="1"/>
          </p:cNvSpPr>
          <p:nvPr>
            <p:ph type="sldNum" sz="quarter" idx="12"/>
          </p:nvPr>
        </p:nvSpPr>
        <p:spPr/>
        <p:txBody>
          <a:bodyPr/>
          <a:lstStyle/>
          <a:p>
            <a:fld id="{01F7BB8C-DAB9-4353-BA01-F459E9BAF443}" type="slidenum">
              <a:rPr lang="fr-FR" smtClean="0"/>
              <a:t>‹N°›</a:t>
            </a:fld>
            <a:endParaRPr lang="fr-FR"/>
          </a:p>
        </p:txBody>
      </p:sp>
    </p:spTree>
    <p:extLst>
      <p:ext uri="{BB962C8B-B14F-4D97-AF65-F5344CB8AC3E}">
        <p14:creationId xmlns:p14="http://schemas.microsoft.com/office/powerpoint/2010/main" val="37427061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19/09/2012</a:t>
            </a:r>
            <a:endParaRPr lang="fr-FR"/>
          </a:p>
        </p:txBody>
      </p:sp>
      <p:sp>
        <p:nvSpPr>
          <p:cNvPr id="3" name="Espace réservé du pied de page 2"/>
          <p:cNvSpPr>
            <a:spLocks noGrp="1"/>
          </p:cNvSpPr>
          <p:nvPr>
            <p:ph type="ftr" sz="quarter" idx="11"/>
          </p:nvPr>
        </p:nvSpPr>
        <p:spPr/>
        <p:txBody>
          <a:bodyPr/>
          <a:lstStyle/>
          <a:p>
            <a:r>
              <a:rPr lang="fr-FR" smtClean="0"/>
              <a:t>SIPPEREC - Antoine Bonduelle</a:t>
            </a:r>
            <a:endParaRPr lang="fr-FR"/>
          </a:p>
        </p:txBody>
      </p:sp>
      <p:sp>
        <p:nvSpPr>
          <p:cNvPr id="4" name="Espace réservé du numéro de diapositive 3"/>
          <p:cNvSpPr>
            <a:spLocks noGrp="1"/>
          </p:cNvSpPr>
          <p:nvPr>
            <p:ph type="sldNum" sz="quarter" idx="12"/>
          </p:nvPr>
        </p:nvSpPr>
        <p:spPr/>
        <p:txBody>
          <a:bodyPr/>
          <a:lstStyle/>
          <a:p>
            <a:fld id="{01F7BB8C-DAB9-4353-BA01-F459E9BAF443}" type="slidenum">
              <a:rPr lang="fr-FR" smtClean="0"/>
              <a:t>‹N°›</a:t>
            </a:fld>
            <a:endParaRPr lang="fr-FR"/>
          </a:p>
        </p:txBody>
      </p:sp>
    </p:spTree>
    <p:extLst>
      <p:ext uri="{BB962C8B-B14F-4D97-AF65-F5344CB8AC3E}">
        <p14:creationId xmlns:p14="http://schemas.microsoft.com/office/powerpoint/2010/main" val="116974922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5050" y="1340768"/>
            <a:ext cx="5111750" cy="47853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340768"/>
            <a:ext cx="3008313" cy="478539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Modifiez les styles du texte du masque</a:t>
            </a:r>
          </a:p>
        </p:txBody>
      </p:sp>
      <p:sp>
        <p:nvSpPr>
          <p:cNvPr id="5" name="Espace réservé de la date 4"/>
          <p:cNvSpPr>
            <a:spLocks noGrp="1"/>
          </p:cNvSpPr>
          <p:nvPr>
            <p:ph type="dt" sz="half" idx="10"/>
          </p:nvPr>
        </p:nvSpPr>
        <p:spPr/>
        <p:txBody>
          <a:bodyPr/>
          <a:lstStyle/>
          <a:p>
            <a:r>
              <a:rPr lang="fr-FR" smtClean="0"/>
              <a:t>19/09/2012</a:t>
            </a:r>
            <a:endParaRPr lang="fr-FR"/>
          </a:p>
        </p:txBody>
      </p:sp>
      <p:sp>
        <p:nvSpPr>
          <p:cNvPr id="6" name="Espace réservé du pied de page 5"/>
          <p:cNvSpPr>
            <a:spLocks noGrp="1"/>
          </p:cNvSpPr>
          <p:nvPr>
            <p:ph type="ftr" sz="quarter" idx="11"/>
          </p:nvPr>
        </p:nvSpPr>
        <p:spPr/>
        <p:txBody>
          <a:bodyPr/>
          <a:lstStyle/>
          <a:p>
            <a:r>
              <a:rPr lang="fr-FR" smtClean="0"/>
              <a:t>SIPPEREC - Antoine Bonduelle</a:t>
            </a:r>
            <a:endParaRPr lang="fr-FR"/>
          </a:p>
        </p:txBody>
      </p:sp>
      <p:sp>
        <p:nvSpPr>
          <p:cNvPr id="7" name="Espace réservé du numéro de diapositive 6"/>
          <p:cNvSpPr>
            <a:spLocks noGrp="1"/>
          </p:cNvSpPr>
          <p:nvPr>
            <p:ph type="sldNum" sz="quarter" idx="12"/>
          </p:nvPr>
        </p:nvSpPr>
        <p:spPr/>
        <p:txBody>
          <a:bodyPr/>
          <a:lstStyle/>
          <a:p>
            <a:fld id="{01F7BB8C-DAB9-4353-BA01-F459E9BAF443}" type="slidenum">
              <a:rPr lang="fr-FR" smtClean="0"/>
              <a:t>‹N°›</a:t>
            </a:fld>
            <a:endParaRPr lang="fr-FR"/>
          </a:p>
        </p:txBody>
      </p:sp>
      <p:sp>
        <p:nvSpPr>
          <p:cNvPr id="8" name="Titre 1"/>
          <p:cNvSpPr>
            <a:spLocks noGrp="1"/>
          </p:cNvSpPr>
          <p:nvPr>
            <p:ph type="title"/>
          </p:nvPr>
        </p:nvSpPr>
        <p:spPr>
          <a:xfrm>
            <a:off x="251520" y="206896"/>
            <a:ext cx="8640960" cy="917848"/>
          </a:xfrm>
        </p:spPr>
        <p:txBody>
          <a:bodyPr/>
          <a:lstStyle/>
          <a:p>
            <a:r>
              <a:rPr lang="fr-FR" smtClean="0"/>
              <a:t>Modifiez le style du titre</a:t>
            </a:r>
            <a:endParaRPr lang="fr-FR"/>
          </a:p>
        </p:txBody>
      </p:sp>
    </p:spTree>
    <p:extLst>
      <p:ext uri="{BB962C8B-B14F-4D97-AF65-F5344CB8AC3E}">
        <p14:creationId xmlns:p14="http://schemas.microsoft.com/office/powerpoint/2010/main" val="38128231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51520" y="1278086"/>
            <a:ext cx="8640960" cy="566738"/>
          </a:xfrm>
        </p:spPr>
        <p:txBody>
          <a:bodyPr anchor="t"/>
          <a:lstStyle>
            <a:lvl1pPr algn="l">
              <a:defRPr sz="2000" b="1"/>
            </a:lvl1pPr>
          </a:lstStyle>
          <a:p>
            <a:r>
              <a:rPr lang="fr-FR" dirty="0" smtClean="0"/>
              <a:t>Modifiez le style du titre</a:t>
            </a:r>
            <a:endParaRPr lang="fr-FR" dirty="0"/>
          </a:p>
        </p:txBody>
      </p:sp>
      <p:sp>
        <p:nvSpPr>
          <p:cNvPr id="3" name="Espace réservé pour une image  2"/>
          <p:cNvSpPr>
            <a:spLocks noGrp="1"/>
          </p:cNvSpPr>
          <p:nvPr>
            <p:ph type="pic" idx="1"/>
          </p:nvPr>
        </p:nvSpPr>
        <p:spPr>
          <a:xfrm>
            <a:off x="1828800" y="2204864"/>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51520" y="1844824"/>
            <a:ext cx="864096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r>
              <a:rPr lang="fr-FR" smtClean="0"/>
              <a:t>19/09/2012</a:t>
            </a:r>
            <a:endParaRPr lang="fr-FR"/>
          </a:p>
        </p:txBody>
      </p:sp>
      <p:sp>
        <p:nvSpPr>
          <p:cNvPr id="6" name="Espace réservé du pied de page 5"/>
          <p:cNvSpPr>
            <a:spLocks noGrp="1"/>
          </p:cNvSpPr>
          <p:nvPr>
            <p:ph type="ftr" sz="quarter" idx="11"/>
          </p:nvPr>
        </p:nvSpPr>
        <p:spPr/>
        <p:txBody>
          <a:bodyPr/>
          <a:lstStyle/>
          <a:p>
            <a:r>
              <a:rPr lang="fr-FR" smtClean="0"/>
              <a:t>SIPPEREC - Antoine Bonduelle</a:t>
            </a:r>
            <a:endParaRPr lang="fr-FR"/>
          </a:p>
        </p:txBody>
      </p:sp>
      <p:sp>
        <p:nvSpPr>
          <p:cNvPr id="7" name="Espace réservé du numéro de diapositive 6"/>
          <p:cNvSpPr>
            <a:spLocks noGrp="1"/>
          </p:cNvSpPr>
          <p:nvPr>
            <p:ph type="sldNum" sz="quarter" idx="12"/>
          </p:nvPr>
        </p:nvSpPr>
        <p:spPr/>
        <p:txBody>
          <a:bodyPr/>
          <a:lstStyle/>
          <a:p>
            <a:fld id="{01F7BB8C-DAB9-4353-BA01-F459E9BAF443}" type="slidenum">
              <a:rPr lang="fr-FR" smtClean="0"/>
              <a:t>‹N°›</a:t>
            </a:fld>
            <a:endParaRPr lang="fr-FR"/>
          </a:p>
        </p:txBody>
      </p:sp>
      <p:sp>
        <p:nvSpPr>
          <p:cNvPr id="8" name="Titre 1"/>
          <p:cNvSpPr txBox="1">
            <a:spLocks/>
          </p:cNvSpPr>
          <p:nvPr userDrawn="1"/>
        </p:nvSpPr>
        <p:spPr>
          <a:xfrm>
            <a:off x="251520" y="206896"/>
            <a:ext cx="8640960" cy="917848"/>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4400" kern="1200">
                <a:solidFill>
                  <a:schemeClr val="accent6">
                    <a:lumMod val="75000"/>
                  </a:schemeClr>
                </a:solidFill>
                <a:latin typeface="+mj-lt"/>
                <a:ea typeface="+mj-ea"/>
                <a:cs typeface="+mj-cs"/>
              </a:defRPr>
            </a:lvl1pPr>
          </a:lstStyle>
          <a:p>
            <a:r>
              <a:rPr lang="fr-FR" smtClean="0"/>
              <a:t>Modifiez le style du titre</a:t>
            </a:r>
            <a:endParaRPr lang="fr-FR"/>
          </a:p>
        </p:txBody>
      </p:sp>
    </p:spTree>
    <p:extLst>
      <p:ext uri="{BB962C8B-B14F-4D97-AF65-F5344CB8AC3E}">
        <p14:creationId xmlns:p14="http://schemas.microsoft.com/office/powerpoint/2010/main" val="229707372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1520" y="188640"/>
            <a:ext cx="8640960" cy="10801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p:cNvSpPr>
            <a:spLocks noGrp="1"/>
          </p:cNvSpPr>
          <p:nvPr>
            <p:ph type="title"/>
          </p:nvPr>
        </p:nvSpPr>
        <p:spPr>
          <a:xfrm>
            <a:off x="251520" y="206896"/>
            <a:ext cx="8640960" cy="917848"/>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19/09/2012</a:t>
            </a:r>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SIPPEREC - Antoine Bonduelle</a:t>
            </a:r>
            <a:endParaRPr lang="fr-FR" dirty="0"/>
          </a:p>
        </p:txBody>
      </p:sp>
      <p:pic>
        <p:nvPicPr>
          <p:cNvPr id="8" name="Imag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52536" y="1058701"/>
            <a:ext cx="8639944" cy="204117"/>
          </a:xfrm>
          <a:prstGeom prst="rect">
            <a:avLst/>
          </a:prstGeom>
        </p:spPr>
      </p:pic>
      <p:sp>
        <p:nvSpPr>
          <p:cNvPr id="6" name="Espace réservé du numéro de diapositive 5"/>
          <p:cNvSpPr>
            <a:spLocks noGrp="1"/>
          </p:cNvSpPr>
          <p:nvPr>
            <p:ph type="sldNum" sz="quarter" idx="4"/>
          </p:nvPr>
        </p:nvSpPr>
        <p:spPr>
          <a:xfrm>
            <a:off x="6830888" y="6381328"/>
            <a:ext cx="2133600" cy="365125"/>
          </a:xfrm>
          <a:prstGeom prst="rect">
            <a:avLst/>
          </a:prstGeom>
        </p:spPr>
        <p:txBody>
          <a:bodyPr vert="horz" lIns="91440" tIns="45720" rIns="91440" bIns="45720" rtlCol="0" anchor="ctr"/>
          <a:lstStyle>
            <a:lvl1pPr algn="r">
              <a:defRPr sz="1600" b="1" i="0" baseline="0">
                <a:solidFill>
                  <a:schemeClr val="accent6">
                    <a:lumMod val="75000"/>
                  </a:schemeClr>
                </a:solidFill>
              </a:defRPr>
            </a:lvl1pPr>
          </a:lstStyle>
          <a:p>
            <a:fld id="{01F7BB8C-DAB9-4353-BA01-F459E9BAF443}" type="slidenum">
              <a:rPr lang="fr-FR" smtClean="0"/>
              <a:pPr/>
              <a:t>‹N°›</a:t>
            </a:fld>
            <a:endParaRPr lang="fr-FR" dirty="0"/>
          </a:p>
        </p:txBody>
      </p:sp>
      <p:pic>
        <p:nvPicPr>
          <p:cNvPr id="9" name="Imag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51520" y="6439530"/>
            <a:ext cx="504056" cy="257685"/>
          </a:xfrm>
          <a:prstGeom prst="rect">
            <a:avLst/>
          </a:prstGeom>
        </p:spPr>
      </p:pic>
    </p:spTree>
    <p:extLst>
      <p:ext uri="{BB962C8B-B14F-4D97-AF65-F5344CB8AC3E}">
        <p14:creationId xmlns:p14="http://schemas.microsoft.com/office/powerpoint/2010/main" val="2408855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r" defTabSz="914400" rtl="0" eaLnBrk="1" latinLnBrk="0" hangingPunct="1">
        <a:spcBef>
          <a:spcPct val="0"/>
        </a:spcBef>
        <a:buNone/>
        <a:defRPr sz="4400" kern="1200">
          <a:solidFill>
            <a:schemeClr val="accent6">
              <a:lumMod val="75000"/>
            </a:schemeClr>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3200" b="1" i="0" kern="1200" baseline="0">
          <a:solidFill>
            <a:schemeClr val="accent6">
              <a:lumMod val="75000"/>
            </a:schemeClr>
          </a:solidFill>
          <a:latin typeface="+mn-lt"/>
          <a:ea typeface="+mn-ea"/>
          <a:cs typeface="+mn-cs"/>
        </a:defRPr>
      </a:lvl1pPr>
      <a:lvl2pPr marL="742950" indent="-285750" algn="l" defTabSz="914400" rtl="0" eaLnBrk="1" latinLnBrk="0" hangingPunct="1">
        <a:spcBef>
          <a:spcPct val="20000"/>
        </a:spcBef>
        <a:buFont typeface="Calibri" pitchFamily="34" charset="0"/>
        <a:buChar char="−"/>
        <a:defRPr sz="3200" kern="1200" baseline="0">
          <a:solidFill>
            <a:schemeClr val="accent6">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3200" kern="1200" baseline="0">
          <a:solidFill>
            <a:schemeClr val="accent6">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6">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6">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normAutofit/>
          </a:bodyPr>
          <a:lstStyle/>
          <a:p>
            <a:r>
              <a:rPr lang="fr-FR" dirty="0" smtClean="0"/>
              <a:t>Colloque SIPPEREC</a:t>
            </a:r>
          </a:p>
          <a:p>
            <a:r>
              <a:rPr lang="fr-FR" dirty="0"/>
              <a:t>3</a:t>
            </a:r>
            <a:r>
              <a:rPr lang="fr-FR" dirty="0" smtClean="0"/>
              <a:t> </a:t>
            </a:r>
            <a:r>
              <a:rPr lang="fr-FR" dirty="0" smtClean="0"/>
              <a:t>octobre 2012</a:t>
            </a:r>
            <a:endParaRPr lang="fr-FR" dirty="0"/>
          </a:p>
        </p:txBody>
      </p:sp>
      <p:sp>
        <p:nvSpPr>
          <p:cNvPr id="2" name="Titre 1"/>
          <p:cNvSpPr>
            <a:spLocks noGrp="1"/>
          </p:cNvSpPr>
          <p:nvPr>
            <p:ph type="ctrTitle"/>
          </p:nvPr>
        </p:nvSpPr>
        <p:spPr/>
        <p:txBody>
          <a:bodyPr>
            <a:normAutofit/>
          </a:bodyPr>
          <a:lstStyle/>
          <a:p>
            <a:r>
              <a:rPr lang="fr-FR" dirty="0" smtClean="0"/>
              <a:t>Tarification : </a:t>
            </a:r>
            <a:br>
              <a:rPr lang="fr-FR" dirty="0" smtClean="0"/>
            </a:br>
            <a:r>
              <a:rPr lang="fr-FR" dirty="0" smtClean="0"/>
              <a:t>du dégressif au progressif</a:t>
            </a:r>
            <a:endParaRPr lang="fr-FR" dirty="0"/>
          </a:p>
        </p:txBody>
      </p:sp>
      <p:sp>
        <p:nvSpPr>
          <p:cNvPr id="6" name="Espace réservé du texte 5"/>
          <p:cNvSpPr>
            <a:spLocks noGrp="1"/>
          </p:cNvSpPr>
          <p:nvPr>
            <p:ph type="body" sz="quarter" idx="10"/>
          </p:nvPr>
        </p:nvSpPr>
        <p:spPr/>
        <p:txBody>
          <a:bodyPr/>
          <a:lstStyle/>
          <a:p>
            <a:r>
              <a:rPr lang="fr-FR" dirty="0" smtClean="0"/>
              <a:t>Antoine Bonduelle</a:t>
            </a:r>
            <a:endParaRPr lang="fr-FR" dirty="0"/>
          </a:p>
        </p:txBody>
      </p:sp>
    </p:spTree>
    <p:extLst>
      <p:ext uri="{BB962C8B-B14F-4D97-AF65-F5344CB8AC3E}">
        <p14:creationId xmlns:p14="http://schemas.microsoft.com/office/powerpoint/2010/main" val="4039585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SIPPEREC - Antoine Bonduelle</a:t>
            </a:r>
            <a:endParaRPr lang="fr-FR"/>
          </a:p>
        </p:txBody>
      </p:sp>
      <p:sp>
        <p:nvSpPr>
          <p:cNvPr id="5" name="Espace réservé du numéro de diapositive 4"/>
          <p:cNvSpPr>
            <a:spLocks noGrp="1"/>
          </p:cNvSpPr>
          <p:nvPr>
            <p:ph type="sldNum" sz="quarter" idx="12"/>
          </p:nvPr>
        </p:nvSpPr>
        <p:spPr/>
        <p:txBody>
          <a:bodyPr/>
          <a:lstStyle/>
          <a:p>
            <a:fld id="{01F7BB8C-DAB9-4353-BA01-F459E9BAF443}" type="slidenum">
              <a:rPr lang="fr-FR" smtClean="0"/>
              <a:t>10</a:t>
            </a:fld>
            <a:endParaRPr lang="fr-FR"/>
          </a:p>
        </p:txBody>
      </p:sp>
      <p:sp>
        <p:nvSpPr>
          <p:cNvPr id="6" name="Rectangle 5"/>
          <p:cNvSpPr/>
          <p:nvPr/>
        </p:nvSpPr>
        <p:spPr>
          <a:xfrm>
            <a:off x="251520" y="188640"/>
            <a:ext cx="8568952" cy="769441"/>
          </a:xfrm>
          <a:prstGeom prst="rect">
            <a:avLst/>
          </a:prstGeom>
        </p:spPr>
        <p:txBody>
          <a:bodyPr wrap="square">
            <a:spAutoFit/>
          </a:bodyPr>
          <a:lstStyle/>
          <a:p>
            <a:pPr algn="r"/>
            <a:r>
              <a:rPr lang="fr-FR" sz="4400" dirty="0">
                <a:solidFill>
                  <a:srgbClr val="F14124">
                    <a:lumMod val="75000"/>
                  </a:srgbClr>
                </a:solidFill>
                <a:ea typeface="+mj-ea"/>
                <a:cs typeface="+mj-cs"/>
              </a:rPr>
              <a:t>La </a:t>
            </a:r>
            <a:r>
              <a:rPr lang="fr-FR" sz="4400" dirty="0" smtClean="0">
                <a:solidFill>
                  <a:srgbClr val="F14124">
                    <a:lumMod val="75000"/>
                  </a:srgbClr>
                </a:solidFill>
                <a:ea typeface="+mj-ea"/>
                <a:cs typeface="+mj-cs"/>
              </a:rPr>
              <a:t>grande boucle tarifaire</a:t>
            </a:r>
            <a:endParaRPr lang="fr-FR" dirty="0"/>
          </a:p>
        </p:txBody>
      </p:sp>
      <p:sp>
        <p:nvSpPr>
          <p:cNvPr id="7" name="Espace réservé du contenu 2"/>
          <p:cNvSpPr txBox="1">
            <a:spLocks/>
          </p:cNvSpPr>
          <p:nvPr/>
        </p:nvSpPr>
        <p:spPr>
          <a:xfrm>
            <a:off x="251520" y="1711349"/>
            <a:ext cx="8640960" cy="4525963"/>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Wingdings" pitchFamily="2" charset="2"/>
              <a:buNone/>
              <a:defRPr sz="2000" b="1" i="0" kern="1200" baseline="0">
                <a:solidFill>
                  <a:schemeClr val="tx1">
                    <a:tint val="75000"/>
                  </a:schemeClr>
                </a:solidFill>
                <a:latin typeface="+mn-lt"/>
                <a:ea typeface="+mn-ea"/>
                <a:cs typeface="+mn-cs"/>
              </a:defRPr>
            </a:lvl1pPr>
            <a:lvl2pPr marL="457200" indent="0" algn="l" defTabSz="914400" rtl="0" eaLnBrk="1" latinLnBrk="0" hangingPunct="1">
              <a:spcBef>
                <a:spcPct val="20000"/>
              </a:spcBef>
              <a:buFont typeface="Calibri" pitchFamily="34" charset="0"/>
              <a:buNone/>
              <a:defRPr sz="1800" kern="1200" baseline="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baseline="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342900" indent="-342900">
              <a:buFont typeface="Wingdings" pitchFamily="2" charset="2"/>
              <a:buChar char="§"/>
            </a:pPr>
            <a:r>
              <a:rPr lang="fr-FR" sz="3200" dirty="0" smtClean="0">
                <a:solidFill>
                  <a:schemeClr val="accent6">
                    <a:lumMod val="75000"/>
                  </a:schemeClr>
                </a:solidFill>
              </a:rPr>
              <a:t>Le système anticipe sur le coût futur des centrales, que l’on suppose connu… et en baisse constante.</a:t>
            </a:r>
            <a:endParaRPr lang="fr-FR" sz="3200" dirty="0">
              <a:solidFill>
                <a:schemeClr val="accent6">
                  <a:lumMod val="75000"/>
                </a:schemeClr>
              </a:solidFill>
            </a:endParaRPr>
          </a:p>
          <a:p>
            <a:pPr marL="342900" indent="-342900">
              <a:buFont typeface="Wingdings" pitchFamily="2" charset="2"/>
              <a:buChar char="§"/>
            </a:pPr>
            <a:r>
              <a:rPr lang="fr-FR" sz="3200" dirty="0" smtClean="0">
                <a:solidFill>
                  <a:schemeClr val="accent6">
                    <a:lumMod val="75000"/>
                  </a:schemeClr>
                </a:solidFill>
              </a:rPr>
              <a:t>Le système justifie une croissance de la demande électrique, considérée comme une « utilité » en soi par les économistes-tarificateurs</a:t>
            </a:r>
            <a:endParaRPr lang="fr-FR" sz="3200" dirty="0">
              <a:solidFill>
                <a:schemeClr val="accent6">
                  <a:lumMod val="75000"/>
                </a:schemeClr>
              </a:solidFill>
            </a:endParaRPr>
          </a:p>
        </p:txBody>
      </p:sp>
    </p:spTree>
    <p:extLst>
      <p:ext uri="{BB962C8B-B14F-4D97-AF65-F5344CB8AC3E}">
        <p14:creationId xmlns:p14="http://schemas.microsoft.com/office/powerpoint/2010/main" val="4220579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SIPPEREC - Antoine Bonduelle</a:t>
            </a:r>
            <a:endParaRPr lang="fr-FR"/>
          </a:p>
        </p:txBody>
      </p:sp>
      <p:sp>
        <p:nvSpPr>
          <p:cNvPr id="5" name="Espace réservé du numéro de diapositive 4"/>
          <p:cNvSpPr>
            <a:spLocks noGrp="1"/>
          </p:cNvSpPr>
          <p:nvPr>
            <p:ph type="sldNum" sz="quarter" idx="12"/>
          </p:nvPr>
        </p:nvSpPr>
        <p:spPr/>
        <p:txBody>
          <a:bodyPr/>
          <a:lstStyle/>
          <a:p>
            <a:fld id="{01F7BB8C-DAB9-4353-BA01-F459E9BAF443}" type="slidenum">
              <a:rPr lang="fr-FR" smtClean="0"/>
              <a:t>11</a:t>
            </a:fld>
            <a:endParaRPr lang="fr-FR"/>
          </a:p>
        </p:txBody>
      </p:sp>
      <p:sp>
        <p:nvSpPr>
          <p:cNvPr id="6" name="Rectangle 5"/>
          <p:cNvSpPr/>
          <p:nvPr/>
        </p:nvSpPr>
        <p:spPr>
          <a:xfrm>
            <a:off x="251520" y="188640"/>
            <a:ext cx="8568952" cy="769441"/>
          </a:xfrm>
          <a:prstGeom prst="rect">
            <a:avLst/>
          </a:prstGeom>
        </p:spPr>
        <p:txBody>
          <a:bodyPr wrap="square">
            <a:spAutoFit/>
          </a:bodyPr>
          <a:lstStyle/>
          <a:p>
            <a:pPr algn="r"/>
            <a:r>
              <a:rPr lang="fr-FR" sz="4400" dirty="0" smtClean="0">
                <a:solidFill>
                  <a:srgbClr val="F14124">
                    <a:lumMod val="75000"/>
                  </a:srgbClr>
                </a:solidFill>
                <a:ea typeface="+mj-ea"/>
                <a:cs typeface="+mj-cs"/>
              </a:rPr>
              <a:t>La </a:t>
            </a:r>
            <a:r>
              <a:rPr lang="fr-FR" sz="4400" dirty="0" smtClean="0">
                <a:solidFill>
                  <a:srgbClr val="F14124">
                    <a:lumMod val="75000"/>
                  </a:srgbClr>
                </a:solidFill>
                <a:ea typeface="+mj-ea"/>
                <a:cs typeface="+mj-cs"/>
              </a:rPr>
              <a:t>tarification </a:t>
            </a:r>
            <a:r>
              <a:rPr lang="fr-FR" sz="4400" dirty="0" smtClean="0">
                <a:solidFill>
                  <a:srgbClr val="F14124">
                    <a:lumMod val="75000"/>
                  </a:srgbClr>
                </a:solidFill>
                <a:ea typeface="+mj-ea"/>
                <a:cs typeface="+mj-cs"/>
              </a:rPr>
              <a:t>marginaliste en France</a:t>
            </a:r>
            <a:endParaRPr lang="fr-FR" dirty="0"/>
          </a:p>
        </p:txBody>
      </p:sp>
      <p:sp>
        <p:nvSpPr>
          <p:cNvPr id="7" name="Espace réservé du contenu 2"/>
          <p:cNvSpPr txBox="1">
            <a:spLocks/>
          </p:cNvSpPr>
          <p:nvPr/>
        </p:nvSpPr>
        <p:spPr>
          <a:xfrm>
            <a:off x="251520" y="1340768"/>
            <a:ext cx="8640960" cy="4785395"/>
          </a:xfrm>
          <a:prstGeom prst="rect">
            <a:avLst/>
          </a:prstGeom>
        </p:spPr>
        <p:txBody>
          <a:bodyPr vert="horz" lIns="91440" tIns="45720" rIns="91440" bIns="45720" rtlCol="0" anchor="b">
            <a:normAutofit fontScale="92500" lnSpcReduction="10000"/>
          </a:bodyPr>
          <a:lstStyle>
            <a:lvl1pPr marL="0" indent="0" algn="l" defTabSz="914400" rtl="0" eaLnBrk="1" latinLnBrk="0" hangingPunct="1">
              <a:spcBef>
                <a:spcPct val="20000"/>
              </a:spcBef>
              <a:buFont typeface="Wingdings" pitchFamily="2" charset="2"/>
              <a:buNone/>
              <a:defRPr sz="2000" b="1" i="0" kern="1200" baseline="0">
                <a:solidFill>
                  <a:schemeClr val="tx1">
                    <a:tint val="75000"/>
                  </a:schemeClr>
                </a:solidFill>
                <a:latin typeface="+mn-lt"/>
                <a:ea typeface="+mn-ea"/>
                <a:cs typeface="+mn-cs"/>
              </a:defRPr>
            </a:lvl1pPr>
            <a:lvl2pPr marL="457200" indent="0" algn="l" defTabSz="914400" rtl="0" eaLnBrk="1" latinLnBrk="0" hangingPunct="1">
              <a:spcBef>
                <a:spcPct val="20000"/>
              </a:spcBef>
              <a:buFont typeface="Calibri" pitchFamily="34" charset="0"/>
              <a:buNone/>
              <a:defRPr sz="1800" kern="1200" baseline="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baseline="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342900" indent="-342900">
              <a:buFont typeface="Wingdings" pitchFamily="2" charset="2"/>
              <a:buChar char="§"/>
            </a:pPr>
            <a:endParaRPr lang="fr-FR" sz="3200" dirty="0">
              <a:solidFill>
                <a:schemeClr val="accent6">
                  <a:lumMod val="75000"/>
                </a:schemeClr>
              </a:solidFill>
            </a:endParaRPr>
          </a:p>
          <a:p>
            <a:pPr marL="342900" indent="-342900">
              <a:buFont typeface="Wingdings" pitchFamily="2" charset="2"/>
              <a:buChar char="§"/>
            </a:pPr>
            <a:r>
              <a:rPr lang="fr-FR" sz="3200" dirty="0" smtClean="0">
                <a:solidFill>
                  <a:schemeClr val="accent6">
                    <a:lumMod val="75000"/>
                  </a:schemeClr>
                </a:solidFill>
              </a:rPr>
              <a:t>Les usagers « captifs » paient pour les usagers concurrentiels (ceux qui ont le choix de leur énergie).</a:t>
            </a:r>
          </a:p>
          <a:p>
            <a:pPr marL="342900" indent="-342900">
              <a:buFont typeface="Wingdings" pitchFamily="2" charset="2"/>
              <a:buChar char="§"/>
            </a:pPr>
            <a:r>
              <a:rPr lang="fr-FR" sz="3200" dirty="0" smtClean="0">
                <a:solidFill>
                  <a:schemeClr val="accent6">
                    <a:lumMod val="75000"/>
                  </a:schemeClr>
                </a:solidFill>
              </a:rPr>
              <a:t>Pour </a:t>
            </a:r>
            <a:r>
              <a:rPr lang="fr-FR" sz="3200" dirty="0">
                <a:solidFill>
                  <a:schemeClr val="accent6">
                    <a:lumMod val="75000"/>
                  </a:schemeClr>
                </a:solidFill>
              </a:rPr>
              <a:t>un même </a:t>
            </a:r>
            <a:r>
              <a:rPr lang="fr-FR" sz="3200" dirty="0" smtClean="0">
                <a:solidFill>
                  <a:schemeClr val="accent6">
                    <a:lumMod val="75000"/>
                  </a:schemeClr>
                </a:solidFill>
              </a:rPr>
              <a:t>usage et un même niveau de tension, </a:t>
            </a:r>
            <a:r>
              <a:rPr lang="fr-FR" sz="3200" dirty="0">
                <a:solidFill>
                  <a:schemeClr val="accent6">
                    <a:lumMod val="75000"/>
                  </a:schemeClr>
                </a:solidFill>
              </a:rPr>
              <a:t>la facture est la </a:t>
            </a:r>
            <a:r>
              <a:rPr lang="fr-FR" sz="3200" dirty="0" smtClean="0">
                <a:solidFill>
                  <a:schemeClr val="accent6">
                    <a:lumMod val="75000"/>
                  </a:schemeClr>
                </a:solidFill>
              </a:rPr>
              <a:t>même.</a:t>
            </a:r>
          </a:p>
          <a:p>
            <a:pPr marL="342900" indent="-342900">
              <a:buFont typeface="Wingdings" pitchFamily="2" charset="2"/>
              <a:buChar char="§"/>
            </a:pPr>
            <a:r>
              <a:rPr lang="fr-FR" sz="3200" dirty="0">
                <a:solidFill>
                  <a:schemeClr val="accent6">
                    <a:lumMod val="75000"/>
                  </a:schemeClr>
                </a:solidFill>
              </a:rPr>
              <a:t>Plus on consomme, moins on </a:t>
            </a:r>
            <a:r>
              <a:rPr lang="fr-FR" sz="3200" dirty="0" smtClean="0">
                <a:solidFill>
                  <a:schemeClr val="accent6">
                    <a:lumMod val="75000"/>
                  </a:schemeClr>
                </a:solidFill>
              </a:rPr>
              <a:t>paye </a:t>
            </a:r>
            <a:r>
              <a:rPr lang="fr-FR" sz="3200" dirty="0" smtClean="0">
                <a:solidFill>
                  <a:schemeClr val="accent6">
                    <a:lumMod val="75000"/>
                  </a:schemeClr>
                </a:solidFill>
              </a:rPr>
              <a:t>par kWh.</a:t>
            </a:r>
            <a:endParaRPr lang="fr-FR" sz="3200" dirty="0">
              <a:solidFill>
                <a:schemeClr val="accent6">
                  <a:lumMod val="75000"/>
                </a:schemeClr>
              </a:solidFill>
            </a:endParaRPr>
          </a:p>
          <a:p>
            <a:pPr marL="342900" indent="-342900">
              <a:buFont typeface="Wingdings" pitchFamily="2" charset="2"/>
              <a:buChar char="§"/>
            </a:pPr>
            <a:r>
              <a:rPr lang="fr-FR" sz="3200" dirty="0" smtClean="0">
                <a:solidFill>
                  <a:schemeClr val="accent6">
                    <a:lumMod val="75000"/>
                  </a:schemeClr>
                </a:solidFill>
              </a:rPr>
              <a:t>En théorie, le système équilibre ses investissements de long terme avec ses recettes, on </a:t>
            </a:r>
            <a:r>
              <a:rPr lang="fr-FR" sz="3200" dirty="0" smtClean="0">
                <a:solidFill>
                  <a:schemeClr val="accent6">
                    <a:lumMod val="75000"/>
                  </a:schemeClr>
                </a:solidFill>
              </a:rPr>
              <a:t>parle même </a:t>
            </a:r>
            <a:r>
              <a:rPr lang="fr-FR" sz="3200" dirty="0" smtClean="0">
                <a:solidFill>
                  <a:schemeClr val="accent6">
                    <a:lumMod val="75000"/>
                  </a:schemeClr>
                </a:solidFill>
              </a:rPr>
              <a:t>de « miracle économique ».</a:t>
            </a:r>
          </a:p>
          <a:p>
            <a:pPr marL="342900" indent="-342900">
              <a:buFont typeface="Wingdings" pitchFamily="2" charset="2"/>
              <a:buChar char="§"/>
            </a:pPr>
            <a:endParaRPr lang="fr-FR" sz="3200" dirty="0">
              <a:solidFill>
                <a:schemeClr val="accent6">
                  <a:lumMod val="75000"/>
                </a:schemeClr>
              </a:solidFill>
            </a:endParaRPr>
          </a:p>
        </p:txBody>
      </p:sp>
    </p:spTree>
    <p:extLst>
      <p:ext uri="{BB962C8B-B14F-4D97-AF65-F5344CB8AC3E}">
        <p14:creationId xmlns:p14="http://schemas.microsoft.com/office/powerpoint/2010/main" val="1587344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SIPPEREC - Antoine Bonduelle</a:t>
            </a:r>
            <a:endParaRPr lang="fr-FR"/>
          </a:p>
        </p:txBody>
      </p:sp>
      <p:sp>
        <p:nvSpPr>
          <p:cNvPr id="5" name="Espace réservé du numéro de diapositive 4"/>
          <p:cNvSpPr>
            <a:spLocks noGrp="1"/>
          </p:cNvSpPr>
          <p:nvPr>
            <p:ph type="sldNum" sz="quarter" idx="12"/>
          </p:nvPr>
        </p:nvSpPr>
        <p:spPr/>
        <p:txBody>
          <a:bodyPr/>
          <a:lstStyle/>
          <a:p>
            <a:fld id="{01F7BB8C-DAB9-4353-BA01-F459E9BAF443}" type="slidenum">
              <a:rPr lang="fr-FR" smtClean="0"/>
              <a:t>12</a:t>
            </a:fld>
            <a:endParaRPr lang="fr-FR"/>
          </a:p>
        </p:txBody>
      </p:sp>
      <p:sp>
        <p:nvSpPr>
          <p:cNvPr id="6" name="Rectangle 5"/>
          <p:cNvSpPr/>
          <p:nvPr/>
        </p:nvSpPr>
        <p:spPr>
          <a:xfrm>
            <a:off x="251520" y="188640"/>
            <a:ext cx="8568952" cy="769441"/>
          </a:xfrm>
          <a:prstGeom prst="rect">
            <a:avLst/>
          </a:prstGeom>
        </p:spPr>
        <p:txBody>
          <a:bodyPr wrap="square">
            <a:spAutoFit/>
          </a:bodyPr>
          <a:lstStyle/>
          <a:p>
            <a:pPr algn="r"/>
            <a:r>
              <a:rPr lang="fr-FR" sz="4400" dirty="0" smtClean="0">
                <a:solidFill>
                  <a:srgbClr val="F14124">
                    <a:lumMod val="75000"/>
                  </a:srgbClr>
                </a:solidFill>
                <a:ea typeface="+mj-ea"/>
                <a:cs typeface="+mj-cs"/>
              </a:rPr>
              <a:t>Résumé : Une facture dégressive</a:t>
            </a:r>
            <a:endParaRPr lang="fr-FR" dirty="0"/>
          </a:p>
        </p:txBody>
      </p:sp>
      <p:sp>
        <p:nvSpPr>
          <p:cNvPr id="7" name="Espace réservé du contenu 2"/>
          <p:cNvSpPr txBox="1">
            <a:spLocks/>
          </p:cNvSpPr>
          <p:nvPr/>
        </p:nvSpPr>
        <p:spPr>
          <a:xfrm>
            <a:off x="251520" y="1855365"/>
            <a:ext cx="8640960" cy="4525963"/>
          </a:xfrm>
          <a:prstGeom prst="rect">
            <a:avLst/>
          </a:prstGeom>
        </p:spPr>
        <p:txBody>
          <a:bodyPr vert="horz" lIns="91440" tIns="45720" rIns="91440" bIns="45720" rtlCol="0" anchor="b">
            <a:normAutofit fontScale="92500" lnSpcReduction="10000"/>
          </a:bodyPr>
          <a:lstStyle>
            <a:lvl1pPr marL="0" indent="0" algn="l" defTabSz="914400" rtl="0" eaLnBrk="1" latinLnBrk="0" hangingPunct="1">
              <a:spcBef>
                <a:spcPct val="20000"/>
              </a:spcBef>
              <a:buFont typeface="Wingdings" pitchFamily="2" charset="2"/>
              <a:buNone/>
              <a:defRPr sz="2000" b="1" i="0" kern="1200" baseline="0">
                <a:solidFill>
                  <a:schemeClr val="tx1">
                    <a:tint val="75000"/>
                  </a:schemeClr>
                </a:solidFill>
                <a:latin typeface="+mn-lt"/>
                <a:ea typeface="+mn-ea"/>
                <a:cs typeface="+mn-cs"/>
              </a:defRPr>
            </a:lvl1pPr>
            <a:lvl2pPr marL="457200" indent="0" algn="l" defTabSz="914400" rtl="0" eaLnBrk="1" latinLnBrk="0" hangingPunct="1">
              <a:spcBef>
                <a:spcPct val="20000"/>
              </a:spcBef>
              <a:buFont typeface="Calibri" pitchFamily="34" charset="0"/>
              <a:buNone/>
              <a:defRPr sz="1800" kern="1200" baseline="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baseline="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342900" indent="-342900">
              <a:buFont typeface="Wingdings" pitchFamily="2" charset="2"/>
              <a:buChar char="§"/>
            </a:pPr>
            <a:r>
              <a:rPr lang="fr-FR" sz="3200" dirty="0" smtClean="0">
                <a:solidFill>
                  <a:schemeClr val="accent6">
                    <a:lumMod val="75000"/>
                  </a:schemeClr>
                </a:solidFill>
              </a:rPr>
              <a:t>Impact Social : les ménages aisés paient leur courant moins cher que les ménages modestes</a:t>
            </a:r>
            <a:endParaRPr lang="fr-FR" sz="3200" dirty="0">
              <a:solidFill>
                <a:schemeClr val="accent6">
                  <a:lumMod val="75000"/>
                </a:schemeClr>
              </a:solidFill>
            </a:endParaRPr>
          </a:p>
          <a:p>
            <a:pPr marL="342900" indent="-342900">
              <a:buFont typeface="Wingdings" pitchFamily="2" charset="2"/>
              <a:buChar char="§"/>
            </a:pPr>
            <a:r>
              <a:rPr lang="fr-FR" sz="3200" dirty="0" smtClean="0">
                <a:solidFill>
                  <a:schemeClr val="accent6">
                    <a:lumMod val="75000"/>
                  </a:schemeClr>
                </a:solidFill>
              </a:rPr>
              <a:t>Impact Ecologique : le kWh supplémentaire revient de moins en moins cher, incitant au gaspillage et décourageant les ménages sobres</a:t>
            </a:r>
            <a:endParaRPr lang="fr-FR" sz="3200" dirty="0">
              <a:solidFill>
                <a:schemeClr val="accent6">
                  <a:lumMod val="75000"/>
                </a:schemeClr>
              </a:solidFill>
            </a:endParaRPr>
          </a:p>
          <a:p>
            <a:pPr marL="342900" indent="-342900">
              <a:buFont typeface="Wingdings" pitchFamily="2" charset="2"/>
              <a:buChar char="§"/>
            </a:pPr>
            <a:r>
              <a:rPr lang="fr-FR" sz="3200" dirty="0" smtClean="0">
                <a:solidFill>
                  <a:schemeClr val="accent6">
                    <a:lumMod val="75000"/>
                  </a:schemeClr>
                </a:solidFill>
              </a:rPr>
              <a:t>Impact Economique : L’équilibre économique des substitutions (économies d’énergie, énergies renouvelables) impose des systèmes de subvention « </a:t>
            </a:r>
            <a:r>
              <a:rPr lang="fr-FR" sz="3000" i="1" dirty="0" smtClean="0">
                <a:solidFill>
                  <a:schemeClr val="accent6">
                    <a:lumMod val="75000"/>
                  </a:schemeClr>
                </a:solidFill>
              </a:rPr>
              <a:t>Si j’économise 10% d’énergie, je ne gagne que 7% sur ma facture… »</a:t>
            </a:r>
            <a:endParaRPr lang="fr-FR" sz="3200" i="1" dirty="0" smtClean="0">
              <a:solidFill>
                <a:schemeClr val="accent6">
                  <a:lumMod val="75000"/>
                </a:schemeClr>
              </a:solidFill>
            </a:endParaRPr>
          </a:p>
          <a:p>
            <a:pPr marL="342900" indent="-342900">
              <a:buFont typeface="Wingdings" pitchFamily="2" charset="2"/>
              <a:buChar char="§"/>
            </a:pPr>
            <a:endParaRPr lang="fr-FR" sz="3200" dirty="0">
              <a:solidFill>
                <a:schemeClr val="accent6">
                  <a:lumMod val="75000"/>
                </a:schemeClr>
              </a:solidFill>
            </a:endParaRPr>
          </a:p>
        </p:txBody>
      </p:sp>
    </p:spTree>
    <p:extLst>
      <p:ext uri="{BB962C8B-B14F-4D97-AF65-F5344CB8AC3E}">
        <p14:creationId xmlns:p14="http://schemas.microsoft.com/office/powerpoint/2010/main" val="4242510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Du dégressif au progressif</a:t>
            </a:r>
            <a:endParaRPr lang="fr-FR" dirty="0"/>
          </a:p>
        </p:txBody>
      </p:sp>
      <p:sp>
        <p:nvSpPr>
          <p:cNvPr id="7" name="Espace réservé du texte 6"/>
          <p:cNvSpPr>
            <a:spLocks noGrp="1"/>
          </p:cNvSpPr>
          <p:nvPr>
            <p:ph type="body" idx="1"/>
          </p:nvPr>
        </p:nvSpPr>
        <p:spPr>
          <a:xfrm>
            <a:off x="755576" y="2492896"/>
            <a:ext cx="7772400" cy="1500187"/>
          </a:xfrm>
        </p:spPr>
        <p:txBody>
          <a:bodyPr>
            <a:normAutofit fontScale="85000" lnSpcReduction="20000"/>
          </a:bodyPr>
          <a:lstStyle/>
          <a:p>
            <a:r>
              <a:rPr lang="fr-FR" sz="3600" dirty="0" smtClean="0">
                <a:solidFill>
                  <a:schemeClr val="bg1">
                    <a:lumMod val="50000"/>
                  </a:schemeClr>
                </a:solidFill>
              </a:rPr>
              <a:t>De quoi on part</a:t>
            </a:r>
          </a:p>
          <a:p>
            <a:r>
              <a:rPr lang="fr-FR" sz="3600" dirty="0" smtClean="0">
                <a:solidFill>
                  <a:srgbClr val="FF0000"/>
                </a:solidFill>
              </a:rPr>
              <a:t>Du dégressif au progressif</a:t>
            </a:r>
          </a:p>
          <a:p>
            <a:r>
              <a:rPr lang="fr-FR" sz="3600" dirty="0" smtClean="0"/>
              <a:t>Les actions possibles</a:t>
            </a:r>
          </a:p>
          <a:p>
            <a:endParaRPr lang="fr-FR" dirty="0"/>
          </a:p>
        </p:txBody>
      </p:sp>
      <p:sp>
        <p:nvSpPr>
          <p:cNvPr id="3" name="Espace réservé du pied de page 2"/>
          <p:cNvSpPr>
            <a:spLocks noGrp="1"/>
          </p:cNvSpPr>
          <p:nvPr>
            <p:ph type="ftr" sz="quarter" idx="11"/>
          </p:nvPr>
        </p:nvSpPr>
        <p:spPr/>
        <p:txBody>
          <a:bodyPr/>
          <a:lstStyle/>
          <a:p>
            <a:r>
              <a:rPr lang="fr-FR" smtClean="0"/>
              <a:t>SIPPEREC - Antoine Bonduelle</a:t>
            </a:r>
            <a:endParaRPr lang="fr-FR" dirty="0"/>
          </a:p>
        </p:txBody>
      </p:sp>
      <p:sp>
        <p:nvSpPr>
          <p:cNvPr id="4" name="Espace réservé du numéro de diapositive 3"/>
          <p:cNvSpPr>
            <a:spLocks noGrp="1"/>
          </p:cNvSpPr>
          <p:nvPr>
            <p:ph type="sldNum" sz="quarter" idx="12"/>
          </p:nvPr>
        </p:nvSpPr>
        <p:spPr/>
        <p:txBody>
          <a:bodyPr/>
          <a:lstStyle/>
          <a:p>
            <a:fld id="{01F7BB8C-DAB9-4353-BA01-F459E9BAF443}" type="slidenum">
              <a:rPr lang="fr-FR" smtClean="0"/>
              <a:pPr/>
              <a:t>13</a:t>
            </a:fld>
            <a:endParaRPr lang="fr-FR" dirty="0"/>
          </a:p>
        </p:txBody>
      </p:sp>
    </p:spTree>
    <p:extLst>
      <p:ext uri="{BB962C8B-B14F-4D97-AF65-F5344CB8AC3E}">
        <p14:creationId xmlns:p14="http://schemas.microsoft.com/office/powerpoint/2010/main" val="869640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SIPPEREC - Antoine Bonduelle</a:t>
            </a:r>
            <a:endParaRPr lang="fr-FR"/>
          </a:p>
        </p:txBody>
      </p:sp>
      <p:sp>
        <p:nvSpPr>
          <p:cNvPr id="5" name="Espace réservé du numéro de diapositive 4"/>
          <p:cNvSpPr>
            <a:spLocks noGrp="1"/>
          </p:cNvSpPr>
          <p:nvPr>
            <p:ph type="sldNum" sz="quarter" idx="12"/>
          </p:nvPr>
        </p:nvSpPr>
        <p:spPr/>
        <p:txBody>
          <a:bodyPr/>
          <a:lstStyle/>
          <a:p>
            <a:fld id="{01F7BB8C-DAB9-4353-BA01-F459E9BAF443}" type="slidenum">
              <a:rPr lang="fr-FR" smtClean="0"/>
              <a:t>14</a:t>
            </a:fld>
            <a:endParaRPr lang="fr-FR"/>
          </a:p>
        </p:txBody>
      </p:sp>
      <p:sp>
        <p:nvSpPr>
          <p:cNvPr id="6" name="Rectangle 5"/>
          <p:cNvSpPr/>
          <p:nvPr/>
        </p:nvSpPr>
        <p:spPr>
          <a:xfrm>
            <a:off x="251520" y="188640"/>
            <a:ext cx="8568952" cy="769441"/>
          </a:xfrm>
          <a:prstGeom prst="rect">
            <a:avLst/>
          </a:prstGeom>
        </p:spPr>
        <p:txBody>
          <a:bodyPr wrap="square">
            <a:spAutoFit/>
          </a:bodyPr>
          <a:lstStyle/>
          <a:p>
            <a:pPr algn="r"/>
            <a:r>
              <a:rPr lang="fr-FR" sz="4400" dirty="0" smtClean="0">
                <a:solidFill>
                  <a:srgbClr val="F14124">
                    <a:lumMod val="75000"/>
                  </a:srgbClr>
                </a:solidFill>
                <a:ea typeface="+mj-ea"/>
                <a:cs typeface="+mj-cs"/>
              </a:rPr>
              <a:t>La tarification progressive</a:t>
            </a:r>
            <a:endParaRPr lang="fr-FR" dirty="0"/>
          </a:p>
        </p:txBody>
      </p:sp>
      <p:sp>
        <p:nvSpPr>
          <p:cNvPr id="7" name="Espace réservé du contenu 2"/>
          <p:cNvSpPr txBox="1">
            <a:spLocks/>
          </p:cNvSpPr>
          <p:nvPr/>
        </p:nvSpPr>
        <p:spPr>
          <a:xfrm>
            <a:off x="251520" y="1600200"/>
            <a:ext cx="8640960" cy="4525963"/>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spcBef>
                <a:spcPct val="20000"/>
              </a:spcBef>
              <a:buFont typeface="Wingdings" pitchFamily="2" charset="2"/>
              <a:buNone/>
              <a:defRPr sz="2000" b="1" i="0" kern="1200" baseline="0">
                <a:solidFill>
                  <a:schemeClr val="tx1">
                    <a:tint val="75000"/>
                  </a:schemeClr>
                </a:solidFill>
                <a:latin typeface="+mn-lt"/>
                <a:ea typeface="+mn-ea"/>
                <a:cs typeface="+mn-cs"/>
              </a:defRPr>
            </a:lvl1pPr>
            <a:lvl2pPr marL="457200" indent="0" algn="l" defTabSz="914400" rtl="0" eaLnBrk="1" latinLnBrk="0" hangingPunct="1">
              <a:spcBef>
                <a:spcPct val="20000"/>
              </a:spcBef>
              <a:buFont typeface="Calibri" pitchFamily="34" charset="0"/>
              <a:buNone/>
              <a:defRPr sz="1800" kern="1200" baseline="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baseline="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342900" indent="-342900">
              <a:buFont typeface="Wingdings" pitchFamily="2" charset="2"/>
              <a:buChar char="§"/>
            </a:pPr>
            <a:r>
              <a:rPr lang="fr-FR" sz="3200" dirty="0" smtClean="0">
                <a:solidFill>
                  <a:schemeClr val="accent6">
                    <a:lumMod val="75000"/>
                  </a:schemeClr>
                </a:solidFill>
              </a:rPr>
              <a:t>Deux exemples comparables à la France :  En Californie (tarification régulée) ou en Italie (via la tarification du réseau).</a:t>
            </a:r>
            <a:endParaRPr lang="fr-FR" sz="3200" dirty="0">
              <a:solidFill>
                <a:schemeClr val="accent6">
                  <a:lumMod val="75000"/>
                </a:schemeClr>
              </a:solidFill>
            </a:endParaRPr>
          </a:p>
          <a:p>
            <a:pPr marL="342900" indent="-342900">
              <a:buFont typeface="Wingdings" pitchFamily="2" charset="2"/>
              <a:buChar char="§"/>
            </a:pPr>
            <a:r>
              <a:rPr lang="fr-FR" sz="3200" dirty="0" smtClean="0">
                <a:solidFill>
                  <a:schemeClr val="accent6">
                    <a:lumMod val="75000"/>
                  </a:schemeClr>
                </a:solidFill>
              </a:rPr>
              <a:t>Dans les deux cas, la consommation a été stabilisée (via aussi d’autres politiques).</a:t>
            </a:r>
            <a:endParaRPr lang="fr-FR" sz="3200" dirty="0">
              <a:solidFill>
                <a:schemeClr val="accent6">
                  <a:lumMod val="75000"/>
                </a:schemeClr>
              </a:solidFill>
            </a:endParaRPr>
          </a:p>
          <a:p>
            <a:pPr marL="342900" indent="-342900">
              <a:buFont typeface="Wingdings" pitchFamily="2" charset="2"/>
              <a:buChar char="§"/>
            </a:pPr>
            <a:r>
              <a:rPr lang="fr-FR" sz="3200" dirty="0" smtClean="0">
                <a:solidFill>
                  <a:schemeClr val="accent6">
                    <a:lumMod val="75000"/>
                  </a:schemeClr>
                </a:solidFill>
              </a:rPr>
              <a:t>La précarité énergétique relève de mécanismes distincts. Il s’agit surtout d’inciter à moins consommer.</a:t>
            </a:r>
          </a:p>
          <a:p>
            <a:pPr marL="342900" indent="-342900">
              <a:buFont typeface="Wingdings" pitchFamily="2" charset="2"/>
              <a:buChar char="§"/>
            </a:pPr>
            <a:r>
              <a:rPr lang="fr-FR" sz="3200" dirty="0" smtClean="0">
                <a:solidFill>
                  <a:schemeClr val="accent6">
                    <a:lumMod val="75000"/>
                  </a:schemeClr>
                </a:solidFill>
              </a:rPr>
              <a:t>La régulation est complexe pour assurer l’équilibre économique des concessions ou éviter les distorsions de concurrence.</a:t>
            </a:r>
          </a:p>
          <a:p>
            <a:pPr marL="342900" indent="-342900">
              <a:buFont typeface="Wingdings" pitchFamily="2" charset="2"/>
              <a:buChar char="§"/>
            </a:pPr>
            <a:endParaRPr lang="fr-FR" sz="3200" dirty="0">
              <a:solidFill>
                <a:schemeClr val="accent6">
                  <a:lumMod val="75000"/>
                </a:schemeClr>
              </a:solidFill>
            </a:endParaRPr>
          </a:p>
        </p:txBody>
      </p:sp>
    </p:spTree>
    <p:extLst>
      <p:ext uri="{BB962C8B-B14F-4D97-AF65-F5344CB8AC3E}">
        <p14:creationId xmlns:p14="http://schemas.microsoft.com/office/powerpoint/2010/main" val="2983081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SIPPEREC - Antoine Bonduelle</a:t>
            </a:r>
            <a:endParaRPr lang="fr-FR"/>
          </a:p>
        </p:txBody>
      </p:sp>
      <p:sp>
        <p:nvSpPr>
          <p:cNvPr id="5" name="Espace réservé du numéro de diapositive 4"/>
          <p:cNvSpPr>
            <a:spLocks noGrp="1"/>
          </p:cNvSpPr>
          <p:nvPr>
            <p:ph type="sldNum" sz="quarter" idx="12"/>
          </p:nvPr>
        </p:nvSpPr>
        <p:spPr/>
        <p:txBody>
          <a:bodyPr/>
          <a:lstStyle/>
          <a:p>
            <a:fld id="{01F7BB8C-DAB9-4353-BA01-F459E9BAF443}" type="slidenum">
              <a:rPr lang="fr-FR" smtClean="0"/>
              <a:t>15</a:t>
            </a:fld>
            <a:endParaRPr lang="fr-FR"/>
          </a:p>
        </p:txBody>
      </p:sp>
      <p:sp>
        <p:nvSpPr>
          <p:cNvPr id="12" name="Titre 11"/>
          <p:cNvSpPr>
            <a:spLocks noGrp="1"/>
          </p:cNvSpPr>
          <p:nvPr>
            <p:ph type="title"/>
          </p:nvPr>
        </p:nvSpPr>
        <p:spPr/>
        <p:txBody>
          <a:bodyPr>
            <a:normAutofit fontScale="90000"/>
          </a:bodyPr>
          <a:lstStyle/>
          <a:p>
            <a:r>
              <a:rPr lang="fr-FR" dirty="0" smtClean="0"/>
              <a:t>Ex. Tarif Californien (hors tarifs sociaux)</a:t>
            </a:r>
            <a:endParaRPr lang="fr-FR"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5" y="1498842"/>
            <a:ext cx="7750508" cy="4810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43255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fr-FR" dirty="0" smtClean="0"/>
              <a:t>Des zones de concession à tarification distincte, mais une « pente » de progressivité minimale commune, imposée par les régulateurs</a:t>
            </a:r>
          </a:p>
          <a:p>
            <a:r>
              <a:rPr lang="fr-FR" dirty="0" smtClean="0"/>
              <a:t>Une incitation forte à moins consommer en pointe. La pointe de climatisation d’été est similaire à notre pointe de chauffage électrique.</a:t>
            </a:r>
          </a:p>
          <a:p>
            <a:r>
              <a:rPr lang="fr-FR" dirty="0" smtClean="0"/>
              <a:t>Un pilotage fin par le régulateur des marges autorisées aux concessionnaires.</a:t>
            </a:r>
            <a:endParaRPr lang="fr-FR" dirty="0"/>
          </a:p>
        </p:txBody>
      </p:sp>
      <p:sp>
        <p:nvSpPr>
          <p:cNvPr id="3" name="Espace réservé du pied de page 2"/>
          <p:cNvSpPr>
            <a:spLocks noGrp="1"/>
          </p:cNvSpPr>
          <p:nvPr>
            <p:ph type="ftr" sz="quarter" idx="11"/>
          </p:nvPr>
        </p:nvSpPr>
        <p:spPr/>
        <p:txBody>
          <a:bodyPr/>
          <a:lstStyle/>
          <a:p>
            <a:r>
              <a:rPr lang="fr-FR" smtClean="0"/>
              <a:t>SIPPEREC - Antoine Bonduelle</a:t>
            </a:r>
            <a:endParaRPr lang="fr-FR" dirty="0"/>
          </a:p>
        </p:txBody>
      </p:sp>
      <p:sp>
        <p:nvSpPr>
          <p:cNvPr id="4" name="Espace réservé du numéro de diapositive 3"/>
          <p:cNvSpPr>
            <a:spLocks noGrp="1"/>
          </p:cNvSpPr>
          <p:nvPr>
            <p:ph type="sldNum" sz="quarter" idx="12"/>
          </p:nvPr>
        </p:nvSpPr>
        <p:spPr/>
        <p:txBody>
          <a:bodyPr/>
          <a:lstStyle/>
          <a:p>
            <a:fld id="{01F7BB8C-DAB9-4353-BA01-F459E9BAF443}" type="slidenum">
              <a:rPr lang="fr-FR" smtClean="0"/>
              <a:pPr/>
              <a:t>16</a:t>
            </a:fld>
            <a:endParaRPr lang="fr-FR" dirty="0"/>
          </a:p>
        </p:txBody>
      </p:sp>
      <p:sp>
        <p:nvSpPr>
          <p:cNvPr id="5" name="Titre 4"/>
          <p:cNvSpPr>
            <a:spLocks noGrp="1"/>
          </p:cNvSpPr>
          <p:nvPr>
            <p:ph type="title"/>
          </p:nvPr>
        </p:nvSpPr>
        <p:spPr/>
        <p:txBody>
          <a:bodyPr/>
          <a:lstStyle/>
          <a:p>
            <a:r>
              <a:rPr lang="fr-FR" dirty="0" smtClean="0"/>
              <a:t>Californie</a:t>
            </a:r>
            <a:endParaRPr lang="fr-FR" dirty="0"/>
          </a:p>
        </p:txBody>
      </p:sp>
    </p:spTree>
    <p:extLst>
      <p:ext uri="{BB962C8B-B14F-4D97-AF65-F5344CB8AC3E}">
        <p14:creationId xmlns:p14="http://schemas.microsoft.com/office/powerpoint/2010/main" val="2414518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SIPPEREC - Antoine Bonduelle</a:t>
            </a:r>
            <a:endParaRPr lang="fr-FR"/>
          </a:p>
        </p:txBody>
      </p:sp>
      <p:sp>
        <p:nvSpPr>
          <p:cNvPr id="5" name="Espace réservé du numéro de diapositive 4"/>
          <p:cNvSpPr>
            <a:spLocks noGrp="1"/>
          </p:cNvSpPr>
          <p:nvPr>
            <p:ph type="sldNum" sz="quarter" idx="12"/>
          </p:nvPr>
        </p:nvSpPr>
        <p:spPr/>
        <p:txBody>
          <a:bodyPr/>
          <a:lstStyle/>
          <a:p>
            <a:fld id="{01F7BB8C-DAB9-4353-BA01-F459E9BAF443}" type="slidenum">
              <a:rPr lang="fr-FR" smtClean="0"/>
              <a:t>17</a:t>
            </a:fld>
            <a:endParaRPr lang="fr-FR"/>
          </a:p>
        </p:txBody>
      </p:sp>
      <p:sp>
        <p:nvSpPr>
          <p:cNvPr id="12" name="Titre 11"/>
          <p:cNvSpPr>
            <a:spLocks noGrp="1"/>
          </p:cNvSpPr>
          <p:nvPr>
            <p:ph type="title"/>
          </p:nvPr>
        </p:nvSpPr>
        <p:spPr/>
        <p:txBody>
          <a:bodyPr>
            <a:normAutofit fontScale="90000"/>
          </a:bodyPr>
          <a:lstStyle/>
          <a:p>
            <a:r>
              <a:rPr lang="fr-FR" dirty="0" smtClean="0"/>
              <a:t>Consommation individuelle en Californie</a:t>
            </a:r>
            <a:endParaRPr lang="fr-FR" dirty="0"/>
          </a:p>
        </p:txBody>
      </p:sp>
      <p:pic>
        <p:nvPicPr>
          <p:cNvPr id="7"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695" t="17735" b="-1"/>
          <a:stretch/>
        </p:blipFill>
        <p:spPr bwMode="auto">
          <a:xfrm>
            <a:off x="323528" y="1214312"/>
            <a:ext cx="8424936" cy="5252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62783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t>SIPPEREC - Antoine Bonduelle</a:t>
            </a:r>
            <a:endParaRPr lang="fr-FR" dirty="0"/>
          </a:p>
        </p:txBody>
      </p:sp>
      <p:sp>
        <p:nvSpPr>
          <p:cNvPr id="4" name="Espace réservé du numéro de diapositive 3"/>
          <p:cNvSpPr>
            <a:spLocks noGrp="1"/>
          </p:cNvSpPr>
          <p:nvPr>
            <p:ph type="sldNum" sz="quarter" idx="12"/>
          </p:nvPr>
        </p:nvSpPr>
        <p:spPr/>
        <p:txBody>
          <a:bodyPr/>
          <a:lstStyle/>
          <a:p>
            <a:fld id="{01F7BB8C-DAB9-4353-BA01-F459E9BAF443}" type="slidenum">
              <a:rPr lang="fr-FR" smtClean="0"/>
              <a:pPr/>
              <a:t>18</a:t>
            </a:fld>
            <a:endParaRPr lang="fr-FR" dirty="0"/>
          </a:p>
        </p:txBody>
      </p:sp>
      <p:sp>
        <p:nvSpPr>
          <p:cNvPr id="5" name="Titre 4"/>
          <p:cNvSpPr>
            <a:spLocks noGrp="1"/>
          </p:cNvSpPr>
          <p:nvPr>
            <p:ph type="title"/>
          </p:nvPr>
        </p:nvSpPr>
        <p:spPr/>
        <p:txBody>
          <a:bodyPr/>
          <a:lstStyle/>
          <a:p>
            <a:r>
              <a:rPr lang="fr-FR" dirty="0" smtClean="0"/>
              <a:t>L’exemple italien</a:t>
            </a:r>
            <a:endParaRPr lang="fr-FR"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27784" y="1340768"/>
            <a:ext cx="6120680" cy="5206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179512" y="1412776"/>
            <a:ext cx="2808312" cy="5693866"/>
          </a:xfrm>
          <a:prstGeom prst="rect">
            <a:avLst/>
          </a:prstGeom>
          <a:noFill/>
        </p:spPr>
        <p:txBody>
          <a:bodyPr wrap="square" rtlCol="0">
            <a:spAutoFit/>
          </a:bodyPr>
          <a:lstStyle/>
          <a:p>
            <a:r>
              <a:rPr lang="fr-FR" sz="2800" dirty="0" smtClean="0"/>
              <a:t>En Italie, la tarification est progressive (la courbe est orientée vers le haut).</a:t>
            </a:r>
          </a:p>
          <a:p>
            <a:r>
              <a:rPr lang="fr-FR" sz="2800" dirty="0" smtClean="0"/>
              <a:t>Les kWh supérieurs sont payés 2,3 fois plus cher que les premiers kWh.</a:t>
            </a:r>
          </a:p>
          <a:p>
            <a:endParaRPr lang="fr-FR" sz="2800" dirty="0" smtClean="0"/>
          </a:p>
          <a:p>
            <a:endParaRPr lang="fr-FR" sz="2800" dirty="0"/>
          </a:p>
        </p:txBody>
      </p:sp>
      <p:sp>
        <p:nvSpPr>
          <p:cNvPr id="7" name="Flèche droite 6"/>
          <p:cNvSpPr/>
          <p:nvPr/>
        </p:nvSpPr>
        <p:spPr>
          <a:xfrm rot="14064964">
            <a:off x="7492479" y="2724109"/>
            <a:ext cx="864096"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7020272" y="3534107"/>
            <a:ext cx="2232248" cy="830997"/>
          </a:xfrm>
          <a:prstGeom prst="rect">
            <a:avLst/>
          </a:prstGeom>
          <a:noFill/>
        </p:spPr>
        <p:txBody>
          <a:bodyPr wrap="square" rtlCol="0">
            <a:spAutoFit/>
          </a:bodyPr>
          <a:lstStyle/>
          <a:p>
            <a:r>
              <a:rPr lang="fr-FR" sz="2400" b="1" dirty="0" smtClean="0"/>
              <a:t>2,3 fois plus pentu</a:t>
            </a:r>
            <a:endParaRPr lang="fr-FR" sz="2400" b="1" dirty="0"/>
          </a:p>
        </p:txBody>
      </p:sp>
      <p:sp>
        <p:nvSpPr>
          <p:cNvPr id="9" name="ZoneTexte 8"/>
          <p:cNvSpPr txBox="1"/>
          <p:nvPr/>
        </p:nvSpPr>
        <p:spPr>
          <a:xfrm>
            <a:off x="3779912" y="1412776"/>
            <a:ext cx="5112568" cy="369332"/>
          </a:xfrm>
          <a:prstGeom prst="rect">
            <a:avLst/>
          </a:prstGeom>
          <a:noFill/>
        </p:spPr>
        <p:txBody>
          <a:bodyPr wrap="square" rtlCol="0">
            <a:spAutoFit/>
          </a:bodyPr>
          <a:lstStyle/>
          <a:p>
            <a:r>
              <a:rPr lang="fr-FR" dirty="0" smtClean="0"/>
              <a:t>Facture annuelle €/kWh pour les tarifs usuels italiens</a:t>
            </a:r>
            <a:endParaRPr lang="fr-FR" dirty="0"/>
          </a:p>
        </p:txBody>
      </p:sp>
    </p:spTree>
    <p:extLst>
      <p:ext uri="{BB962C8B-B14F-4D97-AF65-F5344CB8AC3E}">
        <p14:creationId xmlns:p14="http://schemas.microsoft.com/office/powerpoint/2010/main" val="2654872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1520" y="1268760"/>
            <a:ext cx="8640960" cy="4857403"/>
          </a:xfrm>
        </p:spPr>
        <p:txBody>
          <a:bodyPr>
            <a:noAutofit/>
          </a:bodyPr>
          <a:lstStyle/>
          <a:p>
            <a:r>
              <a:rPr lang="fr-FR" sz="2800" dirty="0" smtClean="0"/>
              <a:t>Les </a:t>
            </a:r>
            <a:r>
              <a:rPr lang="fr-FR" sz="2800" dirty="0"/>
              <a:t>Italiens ont des puissances très faibles </a:t>
            </a:r>
            <a:r>
              <a:rPr lang="fr-FR" sz="2800" dirty="0" smtClean="0"/>
              <a:t>(</a:t>
            </a:r>
            <a:r>
              <a:rPr lang="fr-FR" sz="2800" dirty="0"/>
              <a:t>3 </a:t>
            </a:r>
            <a:r>
              <a:rPr lang="fr-FR" sz="2800" dirty="0" err="1"/>
              <a:t>kVA</a:t>
            </a:r>
            <a:r>
              <a:rPr lang="fr-FR" sz="2800" dirty="0"/>
              <a:t> et 5 </a:t>
            </a:r>
            <a:r>
              <a:rPr lang="fr-FR" sz="2800" dirty="0" err="1"/>
              <a:t>kVA</a:t>
            </a:r>
            <a:r>
              <a:rPr lang="fr-FR" sz="2800" dirty="0"/>
              <a:t>), au dessus le tarif fixe est bien plus élevé</a:t>
            </a:r>
            <a:r>
              <a:rPr lang="fr-FR" sz="2800" dirty="0" smtClean="0"/>
              <a:t>. </a:t>
            </a:r>
            <a:r>
              <a:rPr lang="fr-FR" sz="2800" dirty="0" smtClean="0"/>
              <a:t>Cette faible puissance diminue très fort la facture </a:t>
            </a:r>
            <a:r>
              <a:rPr lang="fr-FR" sz="2800" dirty="0" smtClean="0"/>
              <a:t>(il n’y a pas de chauffage électrique).</a:t>
            </a:r>
            <a:endParaRPr lang="fr-FR" sz="2800" dirty="0"/>
          </a:p>
          <a:p>
            <a:r>
              <a:rPr lang="fr-FR" sz="2800" dirty="0" smtClean="0"/>
              <a:t>Recoupement des informations </a:t>
            </a:r>
            <a:r>
              <a:rPr lang="fr-FR" sz="2800" dirty="0" smtClean="0"/>
              <a:t>déclarée via l’assurance sociale </a:t>
            </a:r>
            <a:r>
              <a:rPr lang="fr-FR" sz="2800" dirty="0" smtClean="0"/>
              <a:t>(nombre de personnes, résidence </a:t>
            </a:r>
            <a:r>
              <a:rPr lang="fr-FR" sz="2800" dirty="0" smtClean="0"/>
              <a:t>principale ou secondaire…)</a:t>
            </a:r>
            <a:endParaRPr lang="fr-FR" sz="2800" dirty="0" smtClean="0"/>
          </a:p>
          <a:p>
            <a:r>
              <a:rPr lang="fr-FR" sz="2800" dirty="0"/>
              <a:t>C</a:t>
            </a:r>
            <a:r>
              <a:rPr lang="fr-FR" sz="2800" dirty="0" smtClean="0"/>
              <a:t>’est la part du réseau (en France ce serait le TURPE) qui est progressive. Ceci est répercuté sur la facture par le fournisseur, ce qui évite toute distorsion de concurrence (diapo suivante).</a:t>
            </a:r>
          </a:p>
          <a:p>
            <a:pPr marL="0" indent="0">
              <a:buNone/>
            </a:pPr>
            <a:r>
              <a:rPr lang="fr-FR" sz="2800" dirty="0" smtClean="0"/>
              <a:t> </a:t>
            </a:r>
            <a:endParaRPr lang="fr-FR" sz="2800" dirty="0"/>
          </a:p>
        </p:txBody>
      </p:sp>
      <p:sp>
        <p:nvSpPr>
          <p:cNvPr id="3" name="Espace réservé du pied de page 2"/>
          <p:cNvSpPr>
            <a:spLocks noGrp="1"/>
          </p:cNvSpPr>
          <p:nvPr>
            <p:ph type="ftr" sz="quarter" idx="11"/>
          </p:nvPr>
        </p:nvSpPr>
        <p:spPr/>
        <p:txBody>
          <a:bodyPr/>
          <a:lstStyle/>
          <a:p>
            <a:r>
              <a:rPr lang="fr-FR" smtClean="0"/>
              <a:t>SIPPEREC - Antoine Bonduelle</a:t>
            </a:r>
            <a:endParaRPr lang="fr-FR" dirty="0"/>
          </a:p>
        </p:txBody>
      </p:sp>
      <p:sp>
        <p:nvSpPr>
          <p:cNvPr id="4" name="Espace réservé du numéro de diapositive 3"/>
          <p:cNvSpPr>
            <a:spLocks noGrp="1"/>
          </p:cNvSpPr>
          <p:nvPr>
            <p:ph type="sldNum" sz="quarter" idx="12"/>
          </p:nvPr>
        </p:nvSpPr>
        <p:spPr/>
        <p:txBody>
          <a:bodyPr/>
          <a:lstStyle/>
          <a:p>
            <a:fld id="{01F7BB8C-DAB9-4353-BA01-F459E9BAF443}" type="slidenum">
              <a:rPr lang="fr-FR" smtClean="0"/>
              <a:pPr/>
              <a:t>19</a:t>
            </a:fld>
            <a:endParaRPr lang="fr-FR" dirty="0"/>
          </a:p>
        </p:txBody>
      </p:sp>
      <p:sp>
        <p:nvSpPr>
          <p:cNvPr id="5" name="Titre 4"/>
          <p:cNvSpPr>
            <a:spLocks noGrp="1"/>
          </p:cNvSpPr>
          <p:nvPr>
            <p:ph type="title"/>
          </p:nvPr>
        </p:nvSpPr>
        <p:spPr/>
        <p:txBody>
          <a:bodyPr>
            <a:normAutofit/>
          </a:bodyPr>
          <a:lstStyle/>
          <a:p>
            <a:r>
              <a:rPr lang="fr-FR" sz="3600" dirty="0" smtClean="0"/>
              <a:t>Italie : via « </a:t>
            </a:r>
            <a:r>
              <a:rPr lang="fr-FR" sz="3600" i="1" dirty="0" smtClean="0"/>
              <a:t>TURPE</a:t>
            </a:r>
            <a:r>
              <a:rPr lang="fr-FR" sz="3600" dirty="0" smtClean="0"/>
              <a:t> »</a:t>
            </a:r>
            <a:endParaRPr lang="fr-FR" sz="3600" dirty="0"/>
          </a:p>
        </p:txBody>
      </p:sp>
    </p:spTree>
    <p:extLst>
      <p:ext uri="{BB962C8B-B14F-4D97-AF65-F5344CB8AC3E}">
        <p14:creationId xmlns:p14="http://schemas.microsoft.com/office/powerpoint/2010/main" val="1907524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De quoi on part</a:t>
            </a:r>
            <a:endParaRPr lang="fr-FR" dirty="0"/>
          </a:p>
        </p:txBody>
      </p:sp>
      <p:sp>
        <p:nvSpPr>
          <p:cNvPr id="7" name="Espace réservé du texte 6"/>
          <p:cNvSpPr>
            <a:spLocks noGrp="1"/>
          </p:cNvSpPr>
          <p:nvPr>
            <p:ph type="body" idx="1"/>
          </p:nvPr>
        </p:nvSpPr>
        <p:spPr/>
        <p:txBody>
          <a:bodyPr>
            <a:normAutofit fontScale="85000" lnSpcReduction="20000"/>
          </a:bodyPr>
          <a:lstStyle/>
          <a:p>
            <a:r>
              <a:rPr lang="fr-FR" sz="3600" dirty="0" smtClean="0">
                <a:solidFill>
                  <a:schemeClr val="accent6">
                    <a:lumMod val="75000"/>
                  </a:schemeClr>
                </a:solidFill>
              </a:rPr>
              <a:t>De quoi on part</a:t>
            </a:r>
          </a:p>
          <a:p>
            <a:r>
              <a:rPr lang="fr-FR" sz="3600" dirty="0" smtClean="0"/>
              <a:t>Du dégressif au progressif</a:t>
            </a:r>
          </a:p>
          <a:p>
            <a:r>
              <a:rPr lang="fr-FR" sz="3600" dirty="0" smtClean="0"/>
              <a:t>Les actions possibles</a:t>
            </a:r>
          </a:p>
          <a:p>
            <a:endParaRPr lang="fr-FR" dirty="0"/>
          </a:p>
        </p:txBody>
      </p:sp>
      <p:sp>
        <p:nvSpPr>
          <p:cNvPr id="3" name="Espace réservé du pied de page 2"/>
          <p:cNvSpPr>
            <a:spLocks noGrp="1"/>
          </p:cNvSpPr>
          <p:nvPr>
            <p:ph type="ftr" sz="quarter" idx="11"/>
          </p:nvPr>
        </p:nvSpPr>
        <p:spPr/>
        <p:txBody>
          <a:bodyPr/>
          <a:lstStyle/>
          <a:p>
            <a:r>
              <a:rPr lang="fr-FR" smtClean="0"/>
              <a:t>SIPPEREC - Antoine Bonduelle</a:t>
            </a:r>
            <a:endParaRPr lang="fr-FR" dirty="0"/>
          </a:p>
        </p:txBody>
      </p:sp>
      <p:sp>
        <p:nvSpPr>
          <p:cNvPr id="4" name="Espace réservé du numéro de diapositive 3"/>
          <p:cNvSpPr>
            <a:spLocks noGrp="1"/>
          </p:cNvSpPr>
          <p:nvPr>
            <p:ph type="sldNum" sz="quarter" idx="12"/>
          </p:nvPr>
        </p:nvSpPr>
        <p:spPr/>
        <p:txBody>
          <a:bodyPr/>
          <a:lstStyle/>
          <a:p>
            <a:fld id="{01F7BB8C-DAB9-4353-BA01-F459E9BAF443}" type="slidenum">
              <a:rPr lang="fr-FR" smtClean="0"/>
              <a:pPr/>
              <a:t>2</a:t>
            </a:fld>
            <a:endParaRPr lang="fr-FR" dirty="0"/>
          </a:p>
        </p:txBody>
      </p:sp>
    </p:spTree>
    <p:extLst>
      <p:ext uri="{BB962C8B-B14F-4D97-AF65-F5344CB8AC3E}">
        <p14:creationId xmlns:p14="http://schemas.microsoft.com/office/powerpoint/2010/main" val="39910238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dirty="0"/>
          </a:p>
        </p:txBody>
      </p:sp>
      <p:sp>
        <p:nvSpPr>
          <p:cNvPr id="3" name="Espace réservé du pied de page 2"/>
          <p:cNvSpPr>
            <a:spLocks noGrp="1"/>
          </p:cNvSpPr>
          <p:nvPr>
            <p:ph type="ftr" sz="quarter" idx="11"/>
          </p:nvPr>
        </p:nvSpPr>
        <p:spPr/>
        <p:txBody>
          <a:bodyPr/>
          <a:lstStyle/>
          <a:p>
            <a:r>
              <a:rPr lang="fr-FR" smtClean="0"/>
              <a:t>SIPPEREC - Antoine Bonduelle</a:t>
            </a:r>
            <a:endParaRPr lang="fr-FR" dirty="0"/>
          </a:p>
        </p:txBody>
      </p:sp>
      <p:sp>
        <p:nvSpPr>
          <p:cNvPr id="4" name="Espace réservé du numéro de diapositive 3"/>
          <p:cNvSpPr>
            <a:spLocks noGrp="1"/>
          </p:cNvSpPr>
          <p:nvPr>
            <p:ph type="sldNum" sz="quarter" idx="12"/>
          </p:nvPr>
        </p:nvSpPr>
        <p:spPr/>
        <p:txBody>
          <a:bodyPr/>
          <a:lstStyle/>
          <a:p>
            <a:fld id="{01F7BB8C-DAB9-4353-BA01-F459E9BAF443}" type="slidenum">
              <a:rPr lang="fr-FR" smtClean="0"/>
              <a:pPr/>
              <a:t>20</a:t>
            </a:fld>
            <a:endParaRPr lang="fr-FR" dirty="0"/>
          </a:p>
        </p:txBody>
      </p:sp>
      <p:sp>
        <p:nvSpPr>
          <p:cNvPr id="5" name="Titre 4"/>
          <p:cNvSpPr>
            <a:spLocks noGrp="1"/>
          </p:cNvSpPr>
          <p:nvPr>
            <p:ph type="title"/>
          </p:nvPr>
        </p:nvSpPr>
        <p:spPr/>
        <p:txBody>
          <a:bodyPr>
            <a:noAutofit/>
          </a:bodyPr>
          <a:lstStyle/>
          <a:p>
            <a:r>
              <a:rPr lang="fr-FR" sz="3200" dirty="0" smtClean="0"/>
              <a:t>Italie : c’est le service de réseau qui est progressif</a:t>
            </a:r>
            <a:endParaRPr lang="fr-FR"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149" y="1331610"/>
            <a:ext cx="8621464" cy="432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7908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Il est basé sur un bonus et un malus qui s’ajoutent ou se retranchent à la facture actuelle</a:t>
            </a:r>
          </a:p>
          <a:p>
            <a:r>
              <a:rPr lang="fr-FR" dirty="0" smtClean="0"/>
              <a:t>Tout le reste </a:t>
            </a:r>
            <a:r>
              <a:rPr lang="fr-FR" dirty="0" smtClean="0"/>
              <a:t>de la facture est </a:t>
            </a:r>
            <a:r>
              <a:rPr lang="fr-FR" dirty="0" smtClean="0"/>
              <a:t>identique (taxes, part fixe, etc</a:t>
            </a:r>
            <a:r>
              <a:rPr lang="fr-FR" dirty="0" smtClean="0"/>
              <a:t>.), qui change assez peu.</a:t>
            </a:r>
            <a:endParaRPr lang="fr-FR" dirty="0" smtClean="0"/>
          </a:p>
          <a:p>
            <a:r>
              <a:rPr lang="fr-FR" dirty="0" smtClean="0"/>
              <a:t>La tarification sociale (TPN pour « tarification de première nécessité ») est </a:t>
            </a:r>
            <a:r>
              <a:rPr lang="fr-FR" dirty="0" smtClean="0"/>
              <a:t>étendue.</a:t>
            </a:r>
            <a:endParaRPr lang="fr-FR" dirty="0"/>
          </a:p>
        </p:txBody>
      </p:sp>
      <p:sp>
        <p:nvSpPr>
          <p:cNvPr id="3" name="Espace réservé du pied de page 2"/>
          <p:cNvSpPr>
            <a:spLocks noGrp="1"/>
          </p:cNvSpPr>
          <p:nvPr>
            <p:ph type="ftr" sz="quarter" idx="11"/>
          </p:nvPr>
        </p:nvSpPr>
        <p:spPr/>
        <p:txBody>
          <a:bodyPr/>
          <a:lstStyle/>
          <a:p>
            <a:r>
              <a:rPr lang="fr-FR" smtClean="0"/>
              <a:t>SIPPEREC - Antoine Bonduelle</a:t>
            </a:r>
            <a:endParaRPr lang="fr-FR" dirty="0"/>
          </a:p>
        </p:txBody>
      </p:sp>
      <p:sp>
        <p:nvSpPr>
          <p:cNvPr id="4" name="Espace réservé du numéro de diapositive 3"/>
          <p:cNvSpPr>
            <a:spLocks noGrp="1"/>
          </p:cNvSpPr>
          <p:nvPr>
            <p:ph type="sldNum" sz="quarter" idx="12"/>
          </p:nvPr>
        </p:nvSpPr>
        <p:spPr/>
        <p:txBody>
          <a:bodyPr/>
          <a:lstStyle/>
          <a:p>
            <a:fld id="{01F7BB8C-DAB9-4353-BA01-F459E9BAF443}" type="slidenum">
              <a:rPr lang="fr-FR" smtClean="0"/>
              <a:pPr/>
              <a:t>21</a:t>
            </a:fld>
            <a:endParaRPr lang="fr-FR" dirty="0"/>
          </a:p>
        </p:txBody>
      </p:sp>
      <p:sp>
        <p:nvSpPr>
          <p:cNvPr id="5" name="Titre 4"/>
          <p:cNvSpPr>
            <a:spLocks noGrp="1"/>
          </p:cNvSpPr>
          <p:nvPr>
            <p:ph type="title"/>
          </p:nvPr>
        </p:nvSpPr>
        <p:spPr/>
        <p:txBody>
          <a:bodyPr/>
          <a:lstStyle/>
          <a:p>
            <a:r>
              <a:rPr lang="fr-FR" dirty="0" smtClean="0"/>
              <a:t>Le projet </a:t>
            </a:r>
            <a:r>
              <a:rPr lang="fr-FR" dirty="0" err="1" smtClean="0"/>
              <a:t>Brottes</a:t>
            </a:r>
            <a:endParaRPr lang="fr-FR" dirty="0"/>
          </a:p>
        </p:txBody>
      </p:sp>
    </p:spTree>
    <p:extLst>
      <p:ext uri="{BB962C8B-B14F-4D97-AF65-F5344CB8AC3E}">
        <p14:creationId xmlns:p14="http://schemas.microsoft.com/office/powerpoint/2010/main" val="3047824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t>SIPPEREC - Antoine Bonduelle</a:t>
            </a:r>
            <a:endParaRPr lang="fr-FR" dirty="0"/>
          </a:p>
        </p:txBody>
      </p:sp>
      <p:sp>
        <p:nvSpPr>
          <p:cNvPr id="4" name="Espace réservé du numéro de diapositive 3"/>
          <p:cNvSpPr>
            <a:spLocks noGrp="1"/>
          </p:cNvSpPr>
          <p:nvPr>
            <p:ph type="sldNum" sz="quarter" idx="12"/>
          </p:nvPr>
        </p:nvSpPr>
        <p:spPr/>
        <p:txBody>
          <a:bodyPr/>
          <a:lstStyle/>
          <a:p>
            <a:fld id="{01F7BB8C-DAB9-4353-BA01-F459E9BAF443}" type="slidenum">
              <a:rPr lang="fr-FR" smtClean="0"/>
              <a:pPr/>
              <a:t>22</a:t>
            </a:fld>
            <a:endParaRPr lang="fr-FR" dirty="0"/>
          </a:p>
        </p:txBody>
      </p:sp>
      <p:sp>
        <p:nvSpPr>
          <p:cNvPr id="5" name="Titre 4"/>
          <p:cNvSpPr>
            <a:spLocks noGrp="1"/>
          </p:cNvSpPr>
          <p:nvPr>
            <p:ph type="title"/>
          </p:nvPr>
        </p:nvSpPr>
        <p:spPr/>
        <p:txBody>
          <a:bodyPr/>
          <a:lstStyle/>
          <a:p>
            <a:r>
              <a:rPr lang="fr-FR" dirty="0" smtClean="0"/>
              <a:t>Le projet en discussion</a:t>
            </a:r>
            <a:endParaRPr lang="fr-FR"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2826" y="1268760"/>
            <a:ext cx="8670791"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4686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t>SIPPEREC - Antoine Bonduelle</a:t>
            </a:r>
            <a:endParaRPr lang="fr-FR" dirty="0"/>
          </a:p>
        </p:txBody>
      </p:sp>
      <p:sp>
        <p:nvSpPr>
          <p:cNvPr id="4" name="Espace réservé du numéro de diapositive 3"/>
          <p:cNvSpPr>
            <a:spLocks noGrp="1"/>
          </p:cNvSpPr>
          <p:nvPr>
            <p:ph type="sldNum" sz="quarter" idx="12"/>
          </p:nvPr>
        </p:nvSpPr>
        <p:spPr/>
        <p:txBody>
          <a:bodyPr/>
          <a:lstStyle/>
          <a:p>
            <a:fld id="{01F7BB8C-DAB9-4353-BA01-F459E9BAF443}" type="slidenum">
              <a:rPr lang="fr-FR" smtClean="0"/>
              <a:pPr/>
              <a:t>23</a:t>
            </a:fld>
            <a:endParaRPr lang="fr-FR" dirty="0"/>
          </a:p>
        </p:txBody>
      </p:sp>
      <p:sp>
        <p:nvSpPr>
          <p:cNvPr id="5" name="Titre 4"/>
          <p:cNvSpPr>
            <a:spLocks noGrp="1"/>
          </p:cNvSpPr>
          <p:nvPr>
            <p:ph type="title"/>
          </p:nvPr>
        </p:nvSpPr>
        <p:spPr/>
        <p:txBody>
          <a:bodyPr/>
          <a:lstStyle/>
          <a:p>
            <a:r>
              <a:rPr lang="fr-FR" dirty="0" smtClean="0"/>
              <a:t>Le projet : prix moyens</a:t>
            </a:r>
            <a:endParaRPr lang="fr-F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699" y="1268760"/>
            <a:ext cx="8727789"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0881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Sur quoi agir?</a:t>
            </a:r>
            <a:endParaRPr lang="fr-FR" dirty="0"/>
          </a:p>
        </p:txBody>
      </p:sp>
      <p:sp>
        <p:nvSpPr>
          <p:cNvPr id="7" name="Espace réservé du texte 6"/>
          <p:cNvSpPr>
            <a:spLocks noGrp="1"/>
          </p:cNvSpPr>
          <p:nvPr>
            <p:ph type="body" idx="1"/>
          </p:nvPr>
        </p:nvSpPr>
        <p:spPr/>
        <p:txBody>
          <a:bodyPr>
            <a:normAutofit fontScale="92500" lnSpcReduction="20000"/>
          </a:bodyPr>
          <a:lstStyle/>
          <a:p>
            <a:r>
              <a:rPr lang="fr-FR" sz="3200" dirty="0" smtClean="0">
                <a:solidFill>
                  <a:schemeClr val="bg1">
                    <a:lumMod val="65000"/>
                  </a:schemeClr>
                </a:solidFill>
              </a:rPr>
              <a:t>De quoi on part</a:t>
            </a:r>
          </a:p>
          <a:p>
            <a:r>
              <a:rPr lang="fr-FR" sz="3200" dirty="0" smtClean="0">
                <a:solidFill>
                  <a:schemeClr val="bg1">
                    <a:lumMod val="65000"/>
                  </a:schemeClr>
                </a:solidFill>
              </a:rPr>
              <a:t>Du dégressif au progressif</a:t>
            </a:r>
          </a:p>
          <a:p>
            <a:r>
              <a:rPr lang="fr-FR" sz="3200" dirty="0" smtClean="0">
                <a:solidFill>
                  <a:schemeClr val="accent6"/>
                </a:solidFill>
              </a:rPr>
              <a:t>Sur quoi agir?</a:t>
            </a:r>
          </a:p>
          <a:p>
            <a:endParaRPr lang="fr-FR" dirty="0"/>
          </a:p>
        </p:txBody>
      </p:sp>
      <p:sp>
        <p:nvSpPr>
          <p:cNvPr id="3" name="Espace réservé du pied de page 2"/>
          <p:cNvSpPr>
            <a:spLocks noGrp="1"/>
          </p:cNvSpPr>
          <p:nvPr>
            <p:ph type="ftr" sz="quarter" idx="11"/>
          </p:nvPr>
        </p:nvSpPr>
        <p:spPr/>
        <p:txBody>
          <a:bodyPr/>
          <a:lstStyle/>
          <a:p>
            <a:r>
              <a:rPr lang="fr-FR" smtClean="0">
                <a:solidFill>
                  <a:prstClr val="black">
                    <a:tint val="75000"/>
                  </a:prstClr>
                </a:solidFill>
              </a:rPr>
              <a:t>SIPPEREC - Antoine Bonduelle</a:t>
            </a:r>
            <a:endParaRPr lang="fr-FR" dirty="0">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01F7BB8C-DAB9-4353-BA01-F459E9BAF443}" type="slidenum">
              <a:rPr lang="fr-FR" smtClean="0">
                <a:solidFill>
                  <a:srgbClr val="F14124">
                    <a:lumMod val="75000"/>
                  </a:srgbClr>
                </a:solidFill>
              </a:rPr>
              <a:pPr/>
              <a:t>24</a:t>
            </a:fld>
            <a:endParaRPr lang="fr-FR" dirty="0">
              <a:solidFill>
                <a:srgbClr val="F14124">
                  <a:lumMod val="75000"/>
                </a:srgbClr>
              </a:solidFill>
            </a:endParaRPr>
          </a:p>
        </p:txBody>
      </p:sp>
    </p:spTree>
    <p:extLst>
      <p:ext uri="{BB962C8B-B14F-4D97-AF65-F5344CB8AC3E}">
        <p14:creationId xmlns:p14="http://schemas.microsoft.com/office/powerpoint/2010/main" val="36413934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r>
              <a:rPr lang="fr-FR" dirty="0" smtClean="0"/>
              <a:t>La facture, c’est un compromis :</a:t>
            </a:r>
          </a:p>
          <a:p>
            <a:endParaRPr lang="fr-FR" dirty="0" smtClean="0"/>
          </a:p>
          <a:p>
            <a:r>
              <a:rPr lang="fr-FR" dirty="0" smtClean="0"/>
              <a:t>Une part fixe et une part variable</a:t>
            </a:r>
          </a:p>
          <a:p>
            <a:r>
              <a:rPr lang="fr-FR" dirty="0" smtClean="0"/>
              <a:t>Une partie réseau, une partie fournisseur d’énergie, une partie taxes.</a:t>
            </a:r>
            <a:endParaRPr lang="fr-FR" dirty="0"/>
          </a:p>
          <a:p>
            <a:r>
              <a:rPr lang="fr-FR" dirty="0" smtClean="0"/>
              <a:t>Des taxes nationale (TVA) et locales et des quasi-taxes (la CSPE)</a:t>
            </a:r>
          </a:p>
          <a:p>
            <a:endParaRPr lang="fr-FR" dirty="0"/>
          </a:p>
        </p:txBody>
      </p:sp>
      <p:sp>
        <p:nvSpPr>
          <p:cNvPr id="3" name="Espace réservé du pied de page 2"/>
          <p:cNvSpPr>
            <a:spLocks noGrp="1"/>
          </p:cNvSpPr>
          <p:nvPr>
            <p:ph type="ftr" sz="quarter" idx="11"/>
          </p:nvPr>
        </p:nvSpPr>
        <p:spPr/>
        <p:txBody>
          <a:bodyPr/>
          <a:lstStyle/>
          <a:p>
            <a:r>
              <a:rPr lang="fr-FR" smtClean="0"/>
              <a:t>SIPPEREC - Antoine Bonduelle</a:t>
            </a:r>
            <a:endParaRPr lang="fr-FR" dirty="0"/>
          </a:p>
        </p:txBody>
      </p:sp>
      <p:sp>
        <p:nvSpPr>
          <p:cNvPr id="4" name="Espace réservé du numéro de diapositive 3"/>
          <p:cNvSpPr>
            <a:spLocks noGrp="1"/>
          </p:cNvSpPr>
          <p:nvPr>
            <p:ph type="sldNum" sz="quarter" idx="12"/>
          </p:nvPr>
        </p:nvSpPr>
        <p:spPr/>
        <p:txBody>
          <a:bodyPr/>
          <a:lstStyle/>
          <a:p>
            <a:fld id="{01F7BB8C-DAB9-4353-BA01-F459E9BAF443}" type="slidenum">
              <a:rPr lang="fr-FR" smtClean="0"/>
              <a:pPr/>
              <a:t>25</a:t>
            </a:fld>
            <a:endParaRPr lang="fr-FR" dirty="0"/>
          </a:p>
        </p:txBody>
      </p:sp>
      <p:sp>
        <p:nvSpPr>
          <p:cNvPr id="5" name="Titre 4"/>
          <p:cNvSpPr>
            <a:spLocks noGrp="1"/>
          </p:cNvSpPr>
          <p:nvPr>
            <p:ph type="title"/>
          </p:nvPr>
        </p:nvSpPr>
        <p:spPr/>
        <p:txBody>
          <a:bodyPr>
            <a:normAutofit/>
          </a:bodyPr>
          <a:lstStyle/>
          <a:p>
            <a:r>
              <a:rPr lang="fr-FR" dirty="0" smtClean="0"/>
              <a:t>La facture d’électricité</a:t>
            </a:r>
            <a:endParaRPr lang="fr-FR" dirty="0"/>
          </a:p>
        </p:txBody>
      </p:sp>
    </p:spTree>
    <p:extLst>
      <p:ext uri="{BB962C8B-B14F-4D97-AF65-F5344CB8AC3E}">
        <p14:creationId xmlns:p14="http://schemas.microsoft.com/office/powerpoint/2010/main" val="1138392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 Pour mettre en œuvre la progressivité, une première solution est d’éliminer ou de limiter la part fixe de la facture (tarification « linéaire »).</a:t>
            </a:r>
          </a:p>
          <a:p>
            <a:r>
              <a:rPr lang="fr-FR" dirty="0" smtClean="0"/>
              <a:t>Une autre solution est de se référer à une consommation de référence (consommateur modeste ou sobre). Le tarif est modulé à la hausse en fonction de la proximité avec ce consommateur de référence.</a:t>
            </a:r>
            <a:endParaRPr lang="fr-FR" dirty="0"/>
          </a:p>
        </p:txBody>
      </p:sp>
      <p:sp>
        <p:nvSpPr>
          <p:cNvPr id="3" name="Espace réservé du pied de page 2"/>
          <p:cNvSpPr>
            <a:spLocks noGrp="1"/>
          </p:cNvSpPr>
          <p:nvPr>
            <p:ph type="ftr" sz="quarter" idx="11"/>
          </p:nvPr>
        </p:nvSpPr>
        <p:spPr/>
        <p:txBody>
          <a:bodyPr/>
          <a:lstStyle/>
          <a:p>
            <a:r>
              <a:rPr lang="fr-FR" smtClean="0"/>
              <a:t>SIPPEREC - Antoine Bonduelle</a:t>
            </a:r>
            <a:endParaRPr lang="fr-FR" dirty="0"/>
          </a:p>
        </p:txBody>
      </p:sp>
      <p:sp>
        <p:nvSpPr>
          <p:cNvPr id="4" name="Espace réservé du numéro de diapositive 3"/>
          <p:cNvSpPr>
            <a:spLocks noGrp="1"/>
          </p:cNvSpPr>
          <p:nvPr>
            <p:ph type="sldNum" sz="quarter" idx="12"/>
          </p:nvPr>
        </p:nvSpPr>
        <p:spPr/>
        <p:txBody>
          <a:bodyPr/>
          <a:lstStyle/>
          <a:p>
            <a:fld id="{01F7BB8C-DAB9-4353-BA01-F459E9BAF443}" type="slidenum">
              <a:rPr lang="fr-FR" smtClean="0"/>
              <a:pPr/>
              <a:t>26</a:t>
            </a:fld>
            <a:endParaRPr lang="fr-FR" dirty="0"/>
          </a:p>
        </p:txBody>
      </p:sp>
      <p:sp>
        <p:nvSpPr>
          <p:cNvPr id="5" name="Titre 4"/>
          <p:cNvSpPr>
            <a:spLocks noGrp="1"/>
          </p:cNvSpPr>
          <p:nvPr>
            <p:ph type="title"/>
          </p:nvPr>
        </p:nvSpPr>
        <p:spPr/>
        <p:txBody>
          <a:bodyPr/>
          <a:lstStyle/>
          <a:p>
            <a:r>
              <a:rPr lang="fr-FR" dirty="0" smtClean="0"/>
              <a:t>Comment rendre progressif le tarif?</a:t>
            </a:r>
            <a:endParaRPr lang="fr-FR" dirty="0"/>
          </a:p>
        </p:txBody>
      </p:sp>
    </p:spTree>
    <p:extLst>
      <p:ext uri="{BB962C8B-B14F-4D97-AF65-F5344CB8AC3E}">
        <p14:creationId xmlns:p14="http://schemas.microsoft.com/office/powerpoint/2010/main" val="1991993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r>
              <a:rPr lang="fr-FR" dirty="0" smtClean="0"/>
              <a:t>Les actions possibles :</a:t>
            </a:r>
          </a:p>
          <a:p>
            <a:r>
              <a:rPr lang="fr-FR" dirty="0" smtClean="0"/>
              <a:t>Changer le tarif régulé. C’est surtout possible pour le tarif bleu des particuliers qui est maintenu.</a:t>
            </a:r>
          </a:p>
          <a:p>
            <a:r>
              <a:rPr lang="fr-FR" dirty="0" smtClean="0"/>
              <a:t>Modifier le TURPE, la CSPE, les taxes</a:t>
            </a:r>
          </a:p>
          <a:p>
            <a:r>
              <a:rPr lang="fr-FR" dirty="0" smtClean="0"/>
              <a:t>Utiliser une information saisonnière voire instantanée avec le compteur communicant</a:t>
            </a:r>
            <a:endParaRPr lang="fr-FR" dirty="0"/>
          </a:p>
          <a:p>
            <a:r>
              <a:rPr lang="fr-FR" dirty="0" smtClean="0"/>
              <a:t>Distribuer des aides budgétaires (aide à la cuve)</a:t>
            </a:r>
          </a:p>
          <a:p>
            <a:endParaRPr lang="fr-FR" dirty="0" smtClean="0"/>
          </a:p>
          <a:p>
            <a:endParaRPr lang="fr-FR" dirty="0"/>
          </a:p>
        </p:txBody>
      </p:sp>
      <p:sp>
        <p:nvSpPr>
          <p:cNvPr id="3" name="Espace réservé du pied de page 2"/>
          <p:cNvSpPr>
            <a:spLocks noGrp="1"/>
          </p:cNvSpPr>
          <p:nvPr>
            <p:ph type="ftr" sz="quarter" idx="11"/>
          </p:nvPr>
        </p:nvSpPr>
        <p:spPr/>
        <p:txBody>
          <a:bodyPr/>
          <a:lstStyle/>
          <a:p>
            <a:r>
              <a:rPr lang="fr-FR" smtClean="0"/>
              <a:t>SIPPEREC - Antoine Bonduelle</a:t>
            </a:r>
            <a:endParaRPr lang="fr-FR" dirty="0"/>
          </a:p>
        </p:txBody>
      </p:sp>
      <p:sp>
        <p:nvSpPr>
          <p:cNvPr id="4" name="Espace réservé du numéro de diapositive 3"/>
          <p:cNvSpPr>
            <a:spLocks noGrp="1"/>
          </p:cNvSpPr>
          <p:nvPr>
            <p:ph type="sldNum" sz="quarter" idx="12"/>
          </p:nvPr>
        </p:nvSpPr>
        <p:spPr/>
        <p:txBody>
          <a:bodyPr/>
          <a:lstStyle/>
          <a:p>
            <a:fld id="{01F7BB8C-DAB9-4353-BA01-F459E9BAF443}" type="slidenum">
              <a:rPr lang="fr-FR" smtClean="0"/>
              <a:pPr/>
              <a:t>27</a:t>
            </a:fld>
            <a:endParaRPr lang="fr-FR" dirty="0"/>
          </a:p>
        </p:txBody>
      </p:sp>
      <p:sp>
        <p:nvSpPr>
          <p:cNvPr id="5" name="Titre 4"/>
          <p:cNvSpPr>
            <a:spLocks noGrp="1"/>
          </p:cNvSpPr>
          <p:nvPr>
            <p:ph type="title"/>
          </p:nvPr>
        </p:nvSpPr>
        <p:spPr/>
        <p:txBody>
          <a:bodyPr/>
          <a:lstStyle/>
          <a:p>
            <a:r>
              <a:rPr lang="fr-FR" dirty="0" smtClean="0"/>
              <a:t>Les leviers d’action</a:t>
            </a:r>
            <a:endParaRPr lang="fr-FR" dirty="0"/>
          </a:p>
        </p:txBody>
      </p:sp>
    </p:spTree>
    <p:extLst>
      <p:ext uri="{BB962C8B-B14F-4D97-AF65-F5344CB8AC3E}">
        <p14:creationId xmlns:p14="http://schemas.microsoft.com/office/powerpoint/2010/main" val="266253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r>
              <a:rPr lang="fr-FR" dirty="0" smtClean="0"/>
              <a:t>Une nouvelle tarification suppose d’équilibrer les dépenses et les recettes, ou de choisir un autre équilibre budgétaire (par exemple « aider les précaires »)</a:t>
            </a:r>
          </a:p>
          <a:p>
            <a:r>
              <a:rPr lang="fr-FR" dirty="0" smtClean="0"/>
              <a:t>Pour cela, les régulateurs –et les </a:t>
            </a:r>
            <a:r>
              <a:rPr lang="fr-FR" dirty="0" smtClean="0"/>
              <a:t>collectivités </a:t>
            </a:r>
            <a:r>
              <a:rPr lang="fr-FR" dirty="0" err="1" smtClean="0"/>
              <a:t>concédantes</a:t>
            </a:r>
            <a:r>
              <a:rPr lang="fr-FR" dirty="0" smtClean="0"/>
              <a:t>- </a:t>
            </a:r>
            <a:r>
              <a:rPr lang="fr-FR" dirty="0" smtClean="0"/>
              <a:t>doivent connaitre dans le détail les dépenses des concessionnaires. </a:t>
            </a:r>
          </a:p>
          <a:p>
            <a:r>
              <a:rPr lang="fr-FR" dirty="0" smtClean="0"/>
              <a:t>Une meilleure </a:t>
            </a:r>
            <a:r>
              <a:rPr lang="fr-FR" dirty="0" smtClean="0"/>
              <a:t>transparence des coûts est donc nécessaire</a:t>
            </a:r>
            <a:r>
              <a:rPr lang="fr-FR" dirty="0" smtClean="0"/>
              <a:t>. </a:t>
            </a:r>
            <a:endParaRPr lang="fr-FR" dirty="0"/>
          </a:p>
        </p:txBody>
      </p:sp>
      <p:sp>
        <p:nvSpPr>
          <p:cNvPr id="3" name="Espace réservé du pied de page 2"/>
          <p:cNvSpPr>
            <a:spLocks noGrp="1"/>
          </p:cNvSpPr>
          <p:nvPr>
            <p:ph type="ftr" sz="quarter" idx="11"/>
          </p:nvPr>
        </p:nvSpPr>
        <p:spPr/>
        <p:txBody>
          <a:bodyPr/>
          <a:lstStyle/>
          <a:p>
            <a:r>
              <a:rPr lang="fr-FR" smtClean="0"/>
              <a:t>SIPPEREC - Antoine Bonduelle</a:t>
            </a:r>
            <a:endParaRPr lang="fr-FR" dirty="0"/>
          </a:p>
        </p:txBody>
      </p:sp>
      <p:sp>
        <p:nvSpPr>
          <p:cNvPr id="4" name="Espace réservé du numéro de diapositive 3"/>
          <p:cNvSpPr>
            <a:spLocks noGrp="1"/>
          </p:cNvSpPr>
          <p:nvPr>
            <p:ph type="sldNum" sz="quarter" idx="12"/>
          </p:nvPr>
        </p:nvSpPr>
        <p:spPr/>
        <p:txBody>
          <a:bodyPr/>
          <a:lstStyle/>
          <a:p>
            <a:fld id="{01F7BB8C-DAB9-4353-BA01-F459E9BAF443}" type="slidenum">
              <a:rPr lang="fr-FR" smtClean="0"/>
              <a:pPr/>
              <a:t>28</a:t>
            </a:fld>
            <a:endParaRPr lang="fr-FR" dirty="0"/>
          </a:p>
        </p:txBody>
      </p:sp>
      <p:sp>
        <p:nvSpPr>
          <p:cNvPr id="5" name="Titre 4"/>
          <p:cNvSpPr>
            <a:spLocks noGrp="1"/>
          </p:cNvSpPr>
          <p:nvPr>
            <p:ph type="title"/>
          </p:nvPr>
        </p:nvSpPr>
        <p:spPr/>
        <p:txBody>
          <a:bodyPr>
            <a:normAutofit fontScale="90000"/>
          </a:bodyPr>
          <a:lstStyle/>
          <a:p>
            <a:r>
              <a:rPr lang="fr-FR" dirty="0" smtClean="0"/>
              <a:t>Les contraintes d’équilibre économique</a:t>
            </a:r>
            <a:endParaRPr lang="fr-FR" dirty="0"/>
          </a:p>
        </p:txBody>
      </p:sp>
    </p:spTree>
    <p:extLst>
      <p:ext uri="{BB962C8B-B14F-4D97-AF65-F5344CB8AC3E}">
        <p14:creationId xmlns:p14="http://schemas.microsoft.com/office/powerpoint/2010/main" val="896008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06896"/>
            <a:ext cx="8640960" cy="917848"/>
          </a:xfrm>
        </p:spPr>
        <p:txBody>
          <a:bodyPr/>
          <a:lstStyle/>
          <a:p>
            <a:r>
              <a:rPr lang="fr-FR" dirty="0" smtClean="0"/>
              <a:t>En conclusion</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Le tarif dégressif n’est plus adapté à un cadre de réduction des consommations</a:t>
            </a:r>
          </a:p>
          <a:p>
            <a:r>
              <a:rPr lang="fr-FR" dirty="0" smtClean="0"/>
              <a:t>Il existe des tarifications progressives qui fonctionnent, mais elles demandent une maîtrise forte de la tutelle et des concessionnaires.</a:t>
            </a:r>
          </a:p>
          <a:p>
            <a:r>
              <a:rPr lang="fr-FR" dirty="0" smtClean="0"/>
              <a:t>L’équité absolue –et la prise en charge des précarités- relèvent d’autres mécanismes comme le TPN.</a:t>
            </a:r>
          </a:p>
          <a:p>
            <a:r>
              <a:rPr lang="fr-FR" dirty="0" smtClean="0"/>
              <a:t>Le projet </a:t>
            </a:r>
            <a:r>
              <a:rPr lang="fr-FR" dirty="0" err="1" smtClean="0"/>
              <a:t>Brottes</a:t>
            </a:r>
            <a:r>
              <a:rPr lang="fr-FR" dirty="0" smtClean="0"/>
              <a:t> amorce ce changement mais reste une ébauche.</a:t>
            </a:r>
          </a:p>
          <a:p>
            <a:endParaRPr lang="fr-FR" dirty="0"/>
          </a:p>
        </p:txBody>
      </p:sp>
      <p:sp>
        <p:nvSpPr>
          <p:cNvPr id="5" name="Espace réservé du numéro de diapositive 4"/>
          <p:cNvSpPr>
            <a:spLocks noGrp="1"/>
          </p:cNvSpPr>
          <p:nvPr>
            <p:ph type="sldNum" sz="quarter" idx="12"/>
          </p:nvPr>
        </p:nvSpPr>
        <p:spPr/>
        <p:txBody>
          <a:bodyPr/>
          <a:lstStyle/>
          <a:p>
            <a:fld id="{01F7BB8C-DAB9-4353-BA01-F459E9BAF443}" type="slidenum">
              <a:rPr lang="fr-FR" smtClean="0"/>
              <a:pPr/>
              <a:t>29</a:t>
            </a:fld>
            <a:endParaRPr lang="fr-FR" dirty="0"/>
          </a:p>
        </p:txBody>
      </p:sp>
      <p:sp>
        <p:nvSpPr>
          <p:cNvPr id="6" name="Espace réservé du pied de page 5"/>
          <p:cNvSpPr>
            <a:spLocks noGrp="1"/>
          </p:cNvSpPr>
          <p:nvPr>
            <p:ph type="ftr" sz="quarter" idx="11"/>
          </p:nvPr>
        </p:nvSpPr>
        <p:spPr/>
        <p:txBody>
          <a:bodyPr/>
          <a:lstStyle/>
          <a:p>
            <a:r>
              <a:rPr lang="fr-FR" dirty="0" smtClean="0"/>
              <a:t>SIPPEREC - Antoine </a:t>
            </a:r>
            <a:r>
              <a:rPr lang="fr-FR" dirty="0" smtClean="0"/>
              <a:t>Bonduelle VF</a:t>
            </a:r>
            <a:endParaRPr lang="fr-FR" dirty="0"/>
          </a:p>
        </p:txBody>
      </p:sp>
    </p:spTree>
    <p:extLst>
      <p:ext uri="{BB962C8B-B14F-4D97-AF65-F5344CB8AC3E}">
        <p14:creationId xmlns:p14="http://schemas.microsoft.com/office/powerpoint/2010/main" val="821020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t>SIPPEREC - Antoine Bonduelle</a:t>
            </a:r>
            <a:endParaRPr lang="fr-FR" dirty="0"/>
          </a:p>
        </p:txBody>
      </p:sp>
      <p:sp>
        <p:nvSpPr>
          <p:cNvPr id="4" name="Espace réservé du numéro de diapositive 3"/>
          <p:cNvSpPr>
            <a:spLocks noGrp="1"/>
          </p:cNvSpPr>
          <p:nvPr>
            <p:ph type="sldNum" sz="quarter" idx="12"/>
          </p:nvPr>
        </p:nvSpPr>
        <p:spPr/>
        <p:txBody>
          <a:bodyPr/>
          <a:lstStyle/>
          <a:p>
            <a:fld id="{01F7BB8C-DAB9-4353-BA01-F459E9BAF443}" type="slidenum">
              <a:rPr lang="fr-FR" smtClean="0"/>
              <a:pPr/>
              <a:t>3</a:t>
            </a:fld>
            <a:endParaRPr lang="fr-FR" dirty="0"/>
          </a:p>
        </p:txBody>
      </p:sp>
      <p:sp>
        <p:nvSpPr>
          <p:cNvPr id="5" name="Titre 4"/>
          <p:cNvSpPr>
            <a:spLocks noGrp="1"/>
          </p:cNvSpPr>
          <p:nvPr>
            <p:ph type="title"/>
          </p:nvPr>
        </p:nvSpPr>
        <p:spPr/>
        <p:txBody>
          <a:bodyPr>
            <a:normAutofit/>
          </a:bodyPr>
          <a:lstStyle/>
          <a:p>
            <a:r>
              <a:rPr lang="fr-FR" sz="3600" dirty="0" smtClean="0"/>
              <a:t>Vu de loin, tout le monde paie 12 c€/kWh</a:t>
            </a:r>
            <a:endParaRPr lang="fr-FR" sz="36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0142" y="1268760"/>
            <a:ext cx="8612338" cy="4339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2892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t>SIPPEREC - Antoine Bonduelle</a:t>
            </a:r>
            <a:endParaRPr lang="fr-FR" dirty="0"/>
          </a:p>
        </p:txBody>
      </p:sp>
      <p:sp>
        <p:nvSpPr>
          <p:cNvPr id="4" name="Espace réservé du numéro de diapositive 3"/>
          <p:cNvSpPr>
            <a:spLocks noGrp="1"/>
          </p:cNvSpPr>
          <p:nvPr>
            <p:ph type="sldNum" sz="quarter" idx="12"/>
          </p:nvPr>
        </p:nvSpPr>
        <p:spPr/>
        <p:txBody>
          <a:bodyPr/>
          <a:lstStyle/>
          <a:p>
            <a:fld id="{01F7BB8C-DAB9-4353-BA01-F459E9BAF443}" type="slidenum">
              <a:rPr lang="fr-FR" smtClean="0"/>
              <a:pPr/>
              <a:t>4</a:t>
            </a:fld>
            <a:endParaRPr lang="fr-FR" dirty="0"/>
          </a:p>
        </p:txBody>
      </p:sp>
      <p:sp>
        <p:nvSpPr>
          <p:cNvPr id="5" name="Titre 4"/>
          <p:cNvSpPr>
            <a:spLocks noGrp="1"/>
          </p:cNvSpPr>
          <p:nvPr>
            <p:ph type="title"/>
          </p:nvPr>
        </p:nvSpPr>
        <p:spPr/>
        <p:txBody>
          <a:bodyPr/>
          <a:lstStyle/>
          <a:p>
            <a:r>
              <a:rPr lang="fr-FR" dirty="0" smtClean="0"/>
              <a:t>Egaux devant la facture d’électricité?</a:t>
            </a:r>
            <a:endParaRPr lang="fr-FR"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2659" y="1268760"/>
            <a:ext cx="8669821" cy="474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1200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t>SIPPEREC - Antoine Bonduelle</a:t>
            </a:r>
            <a:endParaRPr lang="fr-FR" dirty="0"/>
          </a:p>
        </p:txBody>
      </p:sp>
      <p:sp>
        <p:nvSpPr>
          <p:cNvPr id="4" name="Espace réservé du numéro de diapositive 3"/>
          <p:cNvSpPr>
            <a:spLocks noGrp="1"/>
          </p:cNvSpPr>
          <p:nvPr>
            <p:ph type="sldNum" sz="quarter" idx="12"/>
          </p:nvPr>
        </p:nvSpPr>
        <p:spPr/>
        <p:txBody>
          <a:bodyPr/>
          <a:lstStyle/>
          <a:p>
            <a:fld id="{01F7BB8C-DAB9-4353-BA01-F459E9BAF443}" type="slidenum">
              <a:rPr lang="fr-FR" smtClean="0"/>
              <a:pPr/>
              <a:t>5</a:t>
            </a:fld>
            <a:endParaRPr lang="fr-FR" dirty="0"/>
          </a:p>
        </p:txBody>
      </p:sp>
      <p:sp>
        <p:nvSpPr>
          <p:cNvPr id="5" name="Titre 4"/>
          <p:cNvSpPr>
            <a:spLocks noGrp="1"/>
          </p:cNvSpPr>
          <p:nvPr>
            <p:ph type="title"/>
          </p:nvPr>
        </p:nvSpPr>
        <p:spPr/>
        <p:txBody>
          <a:bodyPr/>
          <a:lstStyle/>
          <a:p>
            <a:r>
              <a:rPr lang="fr-FR" dirty="0" smtClean="0"/>
              <a:t>Vu d’un petit consommateur (6 </a:t>
            </a:r>
            <a:r>
              <a:rPr lang="fr-FR" dirty="0" err="1" smtClean="0"/>
              <a:t>kVA</a:t>
            </a:r>
            <a:r>
              <a:rPr lang="fr-FR" dirty="0" smtClean="0"/>
              <a:t>)</a:t>
            </a:r>
            <a:endParaRPr lang="fr-FR"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268760"/>
            <a:ext cx="8064896" cy="5072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7896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t>SIPPEREC - Antoine Bonduelle</a:t>
            </a:r>
            <a:endParaRPr lang="fr-FR" dirty="0"/>
          </a:p>
        </p:txBody>
      </p:sp>
      <p:sp>
        <p:nvSpPr>
          <p:cNvPr id="4" name="Espace réservé du numéro de diapositive 3"/>
          <p:cNvSpPr>
            <a:spLocks noGrp="1"/>
          </p:cNvSpPr>
          <p:nvPr>
            <p:ph type="sldNum" sz="quarter" idx="12"/>
          </p:nvPr>
        </p:nvSpPr>
        <p:spPr/>
        <p:txBody>
          <a:bodyPr/>
          <a:lstStyle/>
          <a:p>
            <a:fld id="{01F7BB8C-DAB9-4353-BA01-F459E9BAF443}" type="slidenum">
              <a:rPr lang="fr-FR" smtClean="0"/>
              <a:pPr/>
              <a:t>6</a:t>
            </a:fld>
            <a:endParaRPr lang="fr-FR" dirty="0"/>
          </a:p>
        </p:txBody>
      </p:sp>
      <p:sp>
        <p:nvSpPr>
          <p:cNvPr id="5" name="Titre 4"/>
          <p:cNvSpPr>
            <a:spLocks noGrp="1"/>
          </p:cNvSpPr>
          <p:nvPr>
            <p:ph type="title"/>
          </p:nvPr>
        </p:nvSpPr>
        <p:spPr/>
        <p:txBody>
          <a:bodyPr/>
          <a:lstStyle/>
          <a:p>
            <a:r>
              <a:rPr lang="fr-FR" dirty="0" smtClean="0"/>
              <a:t>La part fixe rend le tarif dégressif</a:t>
            </a:r>
            <a:endParaRPr lang="fr-FR" dirty="0"/>
          </a:p>
        </p:txBody>
      </p:sp>
      <p:pic>
        <p:nvPicPr>
          <p:cNvPr id="4100"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3628" y="1484784"/>
            <a:ext cx="8609016"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6609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Autofit/>
          </a:bodyPr>
          <a:lstStyle/>
          <a:p>
            <a:r>
              <a:rPr lang="fr-FR" sz="4000" u="sng" dirty="0" smtClean="0"/>
              <a:t>Dégressif</a:t>
            </a:r>
            <a:r>
              <a:rPr lang="fr-FR" sz="4000" dirty="0" smtClean="0"/>
              <a:t> : plus un usager consomme, moins il paie cher son électricité</a:t>
            </a:r>
          </a:p>
          <a:p>
            <a:r>
              <a:rPr lang="fr-FR" sz="4000" u="sng" dirty="0" smtClean="0"/>
              <a:t>Progressif</a:t>
            </a:r>
            <a:r>
              <a:rPr lang="fr-FR" sz="4000" dirty="0" smtClean="0"/>
              <a:t> : un usager qui s’éloigne d’un profil d’utilisation sobre va payer de plus en plus cher son surcroît d’électricité…</a:t>
            </a:r>
            <a:endParaRPr lang="fr-FR" sz="4000" dirty="0"/>
          </a:p>
        </p:txBody>
      </p:sp>
      <p:sp>
        <p:nvSpPr>
          <p:cNvPr id="3" name="Espace réservé du pied de page 2"/>
          <p:cNvSpPr>
            <a:spLocks noGrp="1"/>
          </p:cNvSpPr>
          <p:nvPr>
            <p:ph type="ftr" sz="quarter" idx="11"/>
          </p:nvPr>
        </p:nvSpPr>
        <p:spPr/>
        <p:txBody>
          <a:bodyPr/>
          <a:lstStyle/>
          <a:p>
            <a:r>
              <a:rPr lang="fr-FR" smtClean="0"/>
              <a:t>SIPPEREC - Antoine Bonduelle</a:t>
            </a:r>
            <a:endParaRPr lang="fr-FR" dirty="0"/>
          </a:p>
        </p:txBody>
      </p:sp>
      <p:sp>
        <p:nvSpPr>
          <p:cNvPr id="4" name="Espace réservé du numéro de diapositive 3"/>
          <p:cNvSpPr>
            <a:spLocks noGrp="1"/>
          </p:cNvSpPr>
          <p:nvPr>
            <p:ph type="sldNum" sz="quarter" idx="12"/>
          </p:nvPr>
        </p:nvSpPr>
        <p:spPr/>
        <p:txBody>
          <a:bodyPr/>
          <a:lstStyle/>
          <a:p>
            <a:fld id="{01F7BB8C-DAB9-4353-BA01-F459E9BAF443}" type="slidenum">
              <a:rPr lang="fr-FR" smtClean="0"/>
              <a:pPr/>
              <a:t>7</a:t>
            </a:fld>
            <a:endParaRPr lang="fr-FR" dirty="0"/>
          </a:p>
        </p:txBody>
      </p:sp>
      <p:sp>
        <p:nvSpPr>
          <p:cNvPr id="5" name="Titre 4"/>
          <p:cNvSpPr>
            <a:spLocks noGrp="1"/>
          </p:cNvSpPr>
          <p:nvPr>
            <p:ph type="title"/>
          </p:nvPr>
        </p:nvSpPr>
        <p:spPr/>
        <p:txBody>
          <a:bodyPr>
            <a:normAutofit fontScale="90000"/>
          </a:bodyPr>
          <a:lstStyle/>
          <a:p>
            <a:r>
              <a:rPr lang="fr-FR" dirty="0"/>
              <a:t>E</a:t>
            </a:r>
            <a:r>
              <a:rPr lang="fr-FR" dirty="0" smtClean="0"/>
              <a:t>n France le tarif électrique est dégressif</a:t>
            </a:r>
            <a:endParaRPr lang="fr-FR" dirty="0"/>
          </a:p>
        </p:txBody>
      </p:sp>
    </p:spTree>
    <p:extLst>
      <p:ext uri="{BB962C8B-B14F-4D97-AF65-F5344CB8AC3E}">
        <p14:creationId xmlns:p14="http://schemas.microsoft.com/office/powerpoint/2010/main" val="1850575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06896"/>
            <a:ext cx="8640960" cy="917848"/>
          </a:xfrm>
        </p:spPr>
        <p:txBody>
          <a:bodyPr>
            <a:normAutofit/>
          </a:bodyPr>
          <a:lstStyle/>
          <a:p>
            <a:r>
              <a:rPr lang="fr-FR" dirty="0" smtClean="0"/>
              <a:t>A l’origine, la tarification marginaliste</a:t>
            </a:r>
            <a:endParaRPr lang="fr-FR" dirty="0"/>
          </a:p>
        </p:txBody>
      </p:sp>
      <p:sp>
        <p:nvSpPr>
          <p:cNvPr id="3" name="Espace réservé du contenu 2"/>
          <p:cNvSpPr>
            <a:spLocks noGrp="1"/>
          </p:cNvSpPr>
          <p:nvPr>
            <p:ph idx="1"/>
          </p:nvPr>
        </p:nvSpPr>
        <p:spPr/>
        <p:txBody>
          <a:bodyPr>
            <a:normAutofit/>
          </a:bodyPr>
          <a:lstStyle/>
          <a:p>
            <a:r>
              <a:rPr lang="fr-FR" dirty="0" smtClean="0"/>
              <a:t>La tarification marginaliste des années 70 : anticiper sur une croissance des besoins</a:t>
            </a:r>
          </a:p>
          <a:p>
            <a:r>
              <a:rPr lang="fr-FR" dirty="0" smtClean="0"/>
              <a:t>Une spirale inflationniste : la grande boucle tarifaire</a:t>
            </a:r>
          </a:p>
          <a:p>
            <a:r>
              <a:rPr lang="fr-FR" dirty="0" smtClean="0"/>
              <a:t>Un échec historique : inadaptation et surcapacité du parc électrique, erreurs sur les EJP, croissance de la pointe.</a:t>
            </a:r>
          </a:p>
          <a:p>
            <a:endParaRPr lang="fr-FR" dirty="0"/>
          </a:p>
        </p:txBody>
      </p:sp>
      <p:sp>
        <p:nvSpPr>
          <p:cNvPr id="5" name="Espace réservé du numéro de diapositive 4"/>
          <p:cNvSpPr>
            <a:spLocks noGrp="1"/>
          </p:cNvSpPr>
          <p:nvPr>
            <p:ph type="sldNum" sz="quarter" idx="12"/>
          </p:nvPr>
        </p:nvSpPr>
        <p:spPr/>
        <p:txBody>
          <a:bodyPr/>
          <a:lstStyle/>
          <a:p>
            <a:fld id="{01F7BB8C-DAB9-4353-BA01-F459E9BAF443}" type="slidenum">
              <a:rPr lang="fr-FR" smtClean="0">
                <a:solidFill>
                  <a:srgbClr val="F14124">
                    <a:lumMod val="75000"/>
                  </a:srgbClr>
                </a:solidFill>
              </a:rPr>
              <a:pPr/>
              <a:t>8</a:t>
            </a:fld>
            <a:endParaRPr lang="fr-FR" dirty="0">
              <a:solidFill>
                <a:srgbClr val="F14124">
                  <a:lumMod val="75000"/>
                </a:srgbClr>
              </a:solidFill>
            </a:endParaRPr>
          </a:p>
        </p:txBody>
      </p:sp>
      <p:sp>
        <p:nvSpPr>
          <p:cNvPr id="6" name="Espace réservé du pied de page 5"/>
          <p:cNvSpPr>
            <a:spLocks noGrp="1"/>
          </p:cNvSpPr>
          <p:nvPr>
            <p:ph type="ftr" sz="quarter" idx="11"/>
          </p:nvPr>
        </p:nvSpPr>
        <p:spPr/>
        <p:txBody>
          <a:bodyPr/>
          <a:lstStyle/>
          <a:p>
            <a:r>
              <a:rPr lang="fr-FR" smtClean="0">
                <a:solidFill>
                  <a:prstClr val="black">
                    <a:tint val="75000"/>
                  </a:prstClr>
                </a:solidFill>
              </a:rPr>
              <a:t>SIPPEREC - Antoine Bonduelle</a:t>
            </a:r>
            <a:endParaRPr lang="fr-FR" dirty="0">
              <a:solidFill>
                <a:prstClr val="black">
                  <a:tint val="75000"/>
                </a:prstClr>
              </a:solidFill>
            </a:endParaRPr>
          </a:p>
        </p:txBody>
      </p:sp>
    </p:spTree>
    <p:extLst>
      <p:ext uri="{BB962C8B-B14F-4D97-AF65-F5344CB8AC3E}">
        <p14:creationId xmlns:p14="http://schemas.microsoft.com/office/powerpoint/2010/main" val="16760489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SIPPEREC - Antoine Bonduelle</a:t>
            </a:r>
            <a:endParaRPr lang="fr-FR"/>
          </a:p>
        </p:txBody>
      </p:sp>
      <p:sp>
        <p:nvSpPr>
          <p:cNvPr id="5" name="Espace réservé du numéro de diapositive 4"/>
          <p:cNvSpPr>
            <a:spLocks noGrp="1"/>
          </p:cNvSpPr>
          <p:nvPr>
            <p:ph type="sldNum" sz="quarter" idx="12"/>
          </p:nvPr>
        </p:nvSpPr>
        <p:spPr/>
        <p:txBody>
          <a:bodyPr/>
          <a:lstStyle/>
          <a:p>
            <a:fld id="{01F7BB8C-DAB9-4353-BA01-F459E9BAF443}" type="slidenum">
              <a:rPr lang="fr-FR" smtClean="0"/>
              <a:t>9</a:t>
            </a:fld>
            <a:endParaRPr lang="fr-F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413192"/>
            <a:ext cx="6480720" cy="5206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251520" y="188640"/>
            <a:ext cx="8568952" cy="769441"/>
          </a:xfrm>
          <a:prstGeom prst="rect">
            <a:avLst/>
          </a:prstGeom>
        </p:spPr>
        <p:txBody>
          <a:bodyPr wrap="square">
            <a:spAutoFit/>
          </a:bodyPr>
          <a:lstStyle/>
          <a:p>
            <a:pPr algn="r"/>
            <a:r>
              <a:rPr lang="fr-FR" sz="4400" dirty="0">
                <a:solidFill>
                  <a:srgbClr val="F14124">
                    <a:lumMod val="75000"/>
                  </a:srgbClr>
                </a:solidFill>
                <a:ea typeface="+mj-ea"/>
                <a:cs typeface="+mj-cs"/>
              </a:rPr>
              <a:t>La </a:t>
            </a:r>
            <a:r>
              <a:rPr lang="fr-FR" sz="4400" dirty="0" smtClean="0">
                <a:solidFill>
                  <a:srgbClr val="F14124">
                    <a:lumMod val="75000"/>
                  </a:srgbClr>
                </a:solidFill>
                <a:ea typeface="+mj-ea"/>
                <a:cs typeface="+mj-cs"/>
              </a:rPr>
              <a:t>grande boucle tarifaire</a:t>
            </a:r>
            <a:endParaRPr lang="fr-FR" dirty="0"/>
          </a:p>
        </p:txBody>
      </p:sp>
    </p:spTree>
    <p:extLst>
      <p:ext uri="{BB962C8B-B14F-4D97-AF65-F5344CB8AC3E}">
        <p14:creationId xmlns:p14="http://schemas.microsoft.com/office/powerpoint/2010/main" val="2902333704"/>
      </p:ext>
    </p:extLst>
  </p:cSld>
  <p:clrMapOvr>
    <a:masterClrMapping/>
  </p:clrMapOvr>
</p:sld>
</file>

<file path=ppt/theme/theme1.xml><?xml version="1.0" encoding="utf-8"?>
<a:theme xmlns:a="http://schemas.openxmlformats.org/drawingml/2006/main" name="Thème Office">
  <a:themeElements>
    <a:clrScheme name="Sillag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818</TotalTime>
  <Words>1193</Words>
  <Application>Microsoft Office PowerPoint</Application>
  <PresentationFormat>Affichage à l'écran (4:3)</PresentationFormat>
  <Paragraphs>165</Paragraphs>
  <Slides>29</Slides>
  <Notes>10</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Thème Office</vt:lpstr>
      <vt:lpstr>Tarification :  du dégressif au progressif</vt:lpstr>
      <vt:lpstr>De quoi on part</vt:lpstr>
      <vt:lpstr>Vu de loin, tout le monde paie 12 c€/kWh</vt:lpstr>
      <vt:lpstr>Egaux devant la facture d’électricité?</vt:lpstr>
      <vt:lpstr>Vu d’un petit consommateur (6 kVA)</vt:lpstr>
      <vt:lpstr>La part fixe rend le tarif dégressif</vt:lpstr>
      <vt:lpstr>En France le tarif électrique est dégressif</vt:lpstr>
      <vt:lpstr>A l’origine, la tarification marginaliste</vt:lpstr>
      <vt:lpstr>Présentation PowerPoint</vt:lpstr>
      <vt:lpstr>Présentation PowerPoint</vt:lpstr>
      <vt:lpstr>Présentation PowerPoint</vt:lpstr>
      <vt:lpstr>Présentation PowerPoint</vt:lpstr>
      <vt:lpstr>Du dégressif au progressif</vt:lpstr>
      <vt:lpstr>Présentation PowerPoint</vt:lpstr>
      <vt:lpstr>Ex. Tarif Californien (hors tarifs sociaux)</vt:lpstr>
      <vt:lpstr>Californie</vt:lpstr>
      <vt:lpstr>Consommation individuelle en Californie</vt:lpstr>
      <vt:lpstr>L’exemple italien</vt:lpstr>
      <vt:lpstr>Italie : via « TURPE »</vt:lpstr>
      <vt:lpstr>Italie : c’est le service de réseau qui est progressif</vt:lpstr>
      <vt:lpstr>Le projet Brottes</vt:lpstr>
      <vt:lpstr>Le projet en discussion</vt:lpstr>
      <vt:lpstr>Le projet : prix moyens</vt:lpstr>
      <vt:lpstr>Sur quoi agir?</vt:lpstr>
      <vt:lpstr>La facture d’électricité</vt:lpstr>
      <vt:lpstr>Comment rendre progressif le tarif?</vt:lpstr>
      <vt:lpstr>Les leviers d’action</vt:lpstr>
      <vt:lpstr>Les contraintes d’équilibre économique</vt:lpstr>
      <vt:lpstr>En 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Simon</dc:creator>
  <cp:lastModifiedBy>Antoine</cp:lastModifiedBy>
  <cp:revision>55</cp:revision>
  <dcterms:created xsi:type="dcterms:W3CDTF">2012-09-19T12:18:13Z</dcterms:created>
  <dcterms:modified xsi:type="dcterms:W3CDTF">2012-10-04T12:09:35Z</dcterms:modified>
</cp:coreProperties>
</file>